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349" r:id="rId5"/>
    <p:sldId id="350" r:id="rId6"/>
    <p:sldId id="357" r:id="rId7"/>
    <p:sldId id="356" r:id="rId8"/>
  </p:sldIdLst>
  <p:sldSz cx="12192000" cy="6858000"/>
  <p:notesSz cx="6797675" cy="9926638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yvri@trondelagfylke.no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DDFDC-7805-4381-BA52-A6B80AC74189}" v="20" dt="2023-01-29T14:24:43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6" autoAdjust="0"/>
    <p:restoredTop sz="94542" autoAdjust="0"/>
  </p:normalViewPr>
  <p:slideViewPr>
    <p:cSldViewPr snapToGrid="0" snapToObjects="1">
      <p:cViewPr varScale="1">
        <p:scale>
          <a:sx n="104" d="100"/>
          <a:sy n="104" d="100"/>
        </p:scale>
        <p:origin x="575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1ECFE-3010-463F-9CEC-5277CFC0D5B3}" type="datetimeFigureOut">
              <a:rPr lang="nb-NO" smtClean="0"/>
              <a:t>16.02.2023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8F0EA-785B-4ADF-AE5C-987DDE62A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411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open&#10;&#10;Description automatically generated">
            <a:extLst>
              <a:ext uri="{FF2B5EF4-FFF2-40B4-BE49-F238E27FC236}">
                <a16:creationId xmlns:a16="http://schemas.microsoft.com/office/drawing/2014/main" id="{81CFAA7F-452E-AFEC-0265-F5A1D31D94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0247" b="102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533482-C0D4-FE9C-3210-A882F9CEE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2664" y="1922237"/>
            <a:ext cx="6500193" cy="1922236"/>
          </a:xfrm>
        </p:spPr>
        <p:txBody>
          <a:bodyPr anchor="b">
            <a:noAutofit/>
          </a:bodyPr>
          <a:lstStyle>
            <a:lvl1pPr algn="ctr">
              <a:defRPr sz="5400" b="1" i="0">
                <a:latin typeface="Ubuntu" panose="020B0504030602030204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FE3F1-5C2C-79FC-DB66-E6D6E1A5B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2665" y="4041429"/>
            <a:ext cx="6500192" cy="973393"/>
          </a:xfrm>
        </p:spPr>
        <p:txBody>
          <a:bodyPr/>
          <a:lstStyle>
            <a:lvl1pPr marL="0" indent="0" algn="ctr">
              <a:buNone/>
              <a:defRPr sz="2400" b="0" i="0">
                <a:latin typeface="Ubuntu Light" panose="020B03040306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NO" dirty="0"/>
          </a:p>
        </p:txBody>
      </p:sp>
      <p:pic>
        <p:nvPicPr>
          <p:cNvPr id="23" name="Picture 22" descr="Graphical user interface&#10;&#10;Description automatically generated">
            <a:extLst>
              <a:ext uri="{FF2B5EF4-FFF2-40B4-BE49-F238E27FC236}">
                <a16:creationId xmlns:a16="http://schemas.microsoft.com/office/drawing/2014/main" id="{0C9226C1-56BF-E5E3-49F0-2FBF506F42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4025" y="-196956"/>
            <a:ext cx="3241341" cy="192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88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C996-E07C-D78F-1871-E98AF8214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C7F2D0-F5D4-EFAF-93EB-149E37D39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8428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013F3-7FA4-9B0F-33B1-956040644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808162"/>
            <a:ext cx="2628900" cy="44291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NO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16D6F2-80C2-86AC-21B8-8067050DD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08163"/>
            <a:ext cx="7734300" cy="44291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73328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1E386-BC6D-4A8A-CD54-2A8E323B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4490" y="2065858"/>
            <a:ext cx="6946491" cy="1858147"/>
          </a:xfrm>
        </p:spPr>
        <p:txBody>
          <a:bodyPr anchor="t">
            <a:normAutofit/>
          </a:bodyPr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NO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2529C55-7748-D2A8-6F0D-B355381FA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9605" y="4016321"/>
            <a:ext cx="6946491" cy="795130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Ubuntu Light" panose="020B03040306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NO" dirty="0"/>
          </a:p>
        </p:txBody>
      </p:sp>
      <p:pic>
        <p:nvPicPr>
          <p:cNvPr id="12" name="Picture 11" descr="A picture containing text, envelope&#10;&#10;Description automatically generated">
            <a:extLst>
              <a:ext uri="{FF2B5EF4-FFF2-40B4-BE49-F238E27FC236}">
                <a16:creationId xmlns:a16="http://schemas.microsoft.com/office/drawing/2014/main" id="{C6CABE11-609D-CF19-6C5C-1B6DD4DC17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13604" y="1622768"/>
            <a:ext cx="1729248" cy="1725857"/>
          </a:xfrm>
          <a:prstGeom prst="rect">
            <a:avLst/>
          </a:prstGeom>
        </p:spPr>
      </p:pic>
      <p:pic>
        <p:nvPicPr>
          <p:cNvPr id="13" name="Picture 12" descr="A picture containing text, envelope&#10;&#10;Description automatically generated">
            <a:extLst>
              <a:ext uri="{FF2B5EF4-FFF2-40B4-BE49-F238E27FC236}">
                <a16:creationId xmlns:a16="http://schemas.microsoft.com/office/drawing/2014/main" id="{39691A92-E926-4FA2-DE32-574BF6C509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8058766" y="3533175"/>
            <a:ext cx="1729248" cy="172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756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0E60-EEB3-BF71-5EAB-0B48CC5BC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08163"/>
            <a:ext cx="10515600" cy="992910"/>
          </a:xfrm>
        </p:spPr>
        <p:txBody>
          <a:bodyPr anchor="b"/>
          <a:lstStyle/>
          <a:p>
            <a:r>
              <a:rPr lang="nb-NO"/>
              <a:t>Klikk for å redigere tittelstil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AA936-A77C-5386-BF0D-5765E870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7843"/>
            <a:ext cx="10515600" cy="323944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NO" dirty="0"/>
          </a:p>
        </p:txBody>
      </p:sp>
      <p:pic>
        <p:nvPicPr>
          <p:cNvPr id="12" name="Picture 11" descr="Graphical user interface&#10;&#10;Description automatically generated">
            <a:extLst>
              <a:ext uri="{FF2B5EF4-FFF2-40B4-BE49-F238E27FC236}">
                <a16:creationId xmlns:a16="http://schemas.microsoft.com/office/drawing/2014/main" id="{53FDCF57-2B9E-D3DB-B085-8B93476390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326" y="-193655"/>
            <a:ext cx="3255988" cy="193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12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text, envelope&#10;&#10;Description automatically generated">
            <a:extLst>
              <a:ext uri="{FF2B5EF4-FFF2-40B4-BE49-F238E27FC236}">
                <a16:creationId xmlns:a16="http://schemas.microsoft.com/office/drawing/2014/main" id="{5E74A917-926A-6AFA-3EE5-400F292130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10451140" y="5090851"/>
            <a:ext cx="1202900" cy="1200541"/>
          </a:xfrm>
          <a:prstGeom prst="rect">
            <a:avLst/>
          </a:prstGeom>
        </p:spPr>
      </p:pic>
      <p:pic>
        <p:nvPicPr>
          <p:cNvPr id="17" name="Picture 16" descr="A picture containing text, envelope&#10;&#10;Description automatically generated">
            <a:extLst>
              <a:ext uri="{FF2B5EF4-FFF2-40B4-BE49-F238E27FC236}">
                <a16:creationId xmlns:a16="http://schemas.microsoft.com/office/drawing/2014/main" id="{7373EF19-AD55-2672-0F98-6C9464F8F3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52961" y="750504"/>
            <a:ext cx="1202900" cy="1200541"/>
          </a:xfrm>
          <a:prstGeom prst="rect">
            <a:avLst/>
          </a:prstGeom>
        </p:spPr>
      </p:pic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CF1C5A9A-9AB9-187A-9CA2-F40A854510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61238" y="1052513"/>
            <a:ext cx="4394149" cy="49323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NO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983A4119-0EF4-991E-B112-03F57BAD17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7" y="1808163"/>
            <a:ext cx="4390975" cy="1112018"/>
          </a:xfrm>
        </p:spPr>
        <p:txBody>
          <a:bodyPr>
            <a:noAutofit/>
          </a:bodyPr>
          <a:lstStyle>
            <a:lvl1pPr>
              <a:defRPr sz="3600" b="0" i="0" u="none">
                <a:latin typeface="Ubuntu Medium" panose="020B0504030602030204" pitchFamily="34" charset="0"/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NO" dirty="0"/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725D6033-EB8B-2DB9-EC8B-2DA1D7E2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18386"/>
            <a:ext cx="4395787" cy="291890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NO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0B46AD-A261-AE72-B5EC-C22018785AB5}"/>
              </a:ext>
            </a:extLst>
          </p:cNvPr>
          <p:cNvSpPr/>
          <p:nvPr userDrawn="1"/>
        </p:nvSpPr>
        <p:spPr>
          <a:xfrm>
            <a:off x="839788" y="2964425"/>
            <a:ext cx="812031" cy="1179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7384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nholdsdel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FB9FC1D5-92F9-B09B-1CB0-215D3B24F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61238" y="1052513"/>
            <a:ext cx="4394149" cy="49323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E315E-8FE9-A935-C281-94643CB696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7" y="1808163"/>
            <a:ext cx="4390975" cy="1112018"/>
          </a:xfrm>
        </p:spPr>
        <p:txBody>
          <a:bodyPr>
            <a:noAutofit/>
          </a:bodyPr>
          <a:lstStyle>
            <a:lvl1pPr>
              <a:defRPr sz="3600" b="0" i="0" u="none">
                <a:latin typeface="Ubuntu Medium" panose="020B0504030602030204" pitchFamily="34" charset="0"/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2747C-6CF3-6D93-3632-0B7205B69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18386"/>
            <a:ext cx="4395787" cy="291890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NO" dirty="0"/>
          </a:p>
        </p:txBody>
      </p:sp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C82386BD-FA5D-FE3E-31C1-78FEE1CF02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96735" y="206977"/>
            <a:ext cx="1400785" cy="1979933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7A7FBDA-7F0B-27D0-A0AC-264E6B89B5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10419261" y="4855611"/>
            <a:ext cx="1400785" cy="197993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618DB58-D39C-0AFD-0E11-50C7A41925E2}"/>
              </a:ext>
            </a:extLst>
          </p:cNvPr>
          <p:cNvSpPr/>
          <p:nvPr userDrawn="1"/>
        </p:nvSpPr>
        <p:spPr>
          <a:xfrm>
            <a:off x="839788" y="2964425"/>
            <a:ext cx="812031" cy="1179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pic>
        <p:nvPicPr>
          <p:cNvPr id="19" name="Picture 18" descr="Graphical user interface&#10;&#10;Description automatically generated">
            <a:extLst>
              <a:ext uri="{FF2B5EF4-FFF2-40B4-BE49-F238E27FC236}">
                <a16:creationId xmlns:a16="http://schemas.microsoft.com/office/drawing/2014/main" id="{AECA9B69-9A64-FBA7-F7A4-4FD61A80C8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7326" y="-193655"/>
            <a:ext cx="3255988" cy="193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16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13883AB-408E-DEEF-03FD-C9EA4F2D291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9789" y="3429001"/>
            <a:ext cx="10512424" cy="2808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NO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426CF10-6300-178B-6319-71989F733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9" y="1808163"/>
            <a:ext cx="6119812" cy="784572"/>
          </a:xfrm>
        </p:spPr>
        <p:txBody>
          <a:bodyPr>
            <a:noAutofit/>
          </a:bodyPr>
          <a:lstStyle>
            <a:lvl1pPr>
              <a:defRPr sz="2800" b="1" i="0" u="none">
                <a:latin typeface="Ubuntu" panose="020B0504030602030204" pitchFamily="34" charset="0"/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NO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531525D1-5285-6F83-635C-DD54B74E0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95786"/>
            <a:ext cx="6119813" cy="457326"/>
          </a:xfrm>
        </p:spPr>
        <p:txBody>
          <a:bodyPr/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Ubuntu Light" panose="020B0304030602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55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505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A260-E03C-806F-EE71-01CC033BA6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2" y="1808163"/>
            <a:ext cx="3920583" cy="109538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78EED2-D8AB-3B53-7792-13F2D5C02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998215"/>
            <a:ext cx="3917752" cy="445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0A6D142-A7F2-3765-E6C2-730A71B65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1808163"/>
            <a:ext cx="6122988" cy="41767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95923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978360-27C0-92A3-1F9E-D5FD11F0CC8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32400" y="1808163"/>
            <a:ext cx="6122988" cy="4176712"/>
          </a:xfrm>
        </p:spPr>
        <p:txBody>
          <a:bodyPr anchor="t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NO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11DE213-DD78-6920-7B7E-3C9BC336E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2" y="1808163"/>
            <a:ext cx="3920583" cy="10953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NO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50E48F-7994-ED8C-7FBC-F2A196261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998215"/>
            <a:ext cx="3917752" cy="445253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4819A3E9-6F74-64EB-0DEC-1600338239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326" y="-193655"/>
            <a:ext cx="3255988" cy="193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520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54892E8-C267-5819-FCEF-88488F9CE24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85417" y="-138522"/>
            <a:ext cx="3095201" cy="183556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3B87CE-DA98-3A18-4297-61A97F0E6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8164"/>
            <a:ext cx="10515600" cy="10978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3C323-0607-DFDC-7376-21217830A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64475"/>
            <a:ext cx="10515600" cy="3172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89175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3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Ubuntu" panose="020B05040306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Ubuntu Light" panose="020B03040306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Ubuntu Light" panose="020B03040306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Ubuntu Light" panose="020B03040306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Ubuntu Light" panose="020B03040306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Ubuntu Light" panose="020B03040306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70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529" userDrawn="1">
          <p15:clr>
            <a:srgbClr val="F26B43"/>
          </p15:clr>
        </p15:guide>
        <p15:guide id="4" orient="horz" pos="482" userDrawn="1">
          <p15:clr>
            <a:srgbClr val="F26B43"/>
          </p15:clr>
        </p15:guide>
        <p15:guide id="5" orient="horz" pos="3929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4384" userDrawn="1">
          <p15:clr>
            <a:srgbClr val="F26B43"/>
          </p15:clr>
        </p15:guide>
        <p15:guide id="9" pos="3296" userDrawn="1">
          <p15:clr>
            <a:srgbClr val="F26B43"/>
          </p15:clr>
        </p15:guide>
        <p15:guide id="10" orient="horz" pos="11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F0B8F45-F0AD-7575-617E-990A58999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073" y="4173857"/>
            <a:ext cx="6500192" cy="973393"/>
          </a:xfrm>
        </p:spPr>
        <p:txBody>
          <a:bodyPr/>
          <a:lstStyle/>
          <a:p>
            <a:r>
              <a:rPr lang="nb-NO" b="1" dirty="0">
                <a:solidFill>
                  <a:schemeClr val="tx2"/>
                </a:solidFill>
              </a:rPr>
              <a:t>2023</a:t>
            </a:r>
            <a:endParaRPr lang="en-NO" b="1" dirty="0">
              <a:solidFill>
                <a:schemeClr val="tx2"/>
              </a:solidFill>
            </a:endParaRPr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E5E89EAD-539A-642F-E289-902860242E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6000" dirty="0"/>
              <a:t>En bærekraftig luftfart</a:t>
            </a:r>
          </a:p>
        </p:txBody>
      </p:sp>
    </p:spTree>
    <p:extLst>
      <p:ext uri="{BB962C8B-B14F-4D97-AF65-F5344CB8AC3E}">
        <p14:creationId xmlns:p14="http://schemas.microsoft.com/office/powerpoint/2010/main" val="228029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, rulett, vindu&#10;&#10;Automatisk generert beskrivelse">
            <a:extLst>
              <a:ext uri="{FF2B5EF4-FFF2-40B4-BE49-F238E27FC236}">
                <a16:creationId xmlns:a16="http://schemas.microsoft.com/office/drawing/2014/main" id="{6F9B6435-FC25-553B-BDDE-2CB05F7E7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1718" y="2594343"/>
            <a:ext cx="3390531" cy="3390531"/>
          </a:xfrm>
          <a:prstGeom prst="rect">
            <a:avLst/>
          </a:prstGeom>
          <a:noFill/>
        </p:spPr>
      </p:pic>
      <p:sp>
        <p:nvSpPr>
          <p:cNvPr id="4" name="Tittel 3">
            <a:extLst>
              <a:ext uri="{FF2B5EF4-FFF2-40B4-BE49-F238E27FC236}">
                <a16:creationId xmlns:a16="http://schemas.microsoft.com/office/drawing/2014/main" id="{9D646159-9FF6-F664-7298-74FF818F9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98961"/>
            <a:ext cx="5256211" cy="1095382"/>
          </a:xfrm>
        </p:spPr>
        <p:txBody>
          <a:bodyPr anchor="b">
            <a:normAutofit/>
          </a:bodyPr>
          <a:lstStyle/>
          <a:p>
            <a:r>
              <a:rPr lang="nb-NO" dirty="0"/>
              <a:t>Fossilfri luftfart          innen 2050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468F35F-0DAE-6F5F-A221-A98593887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98214"/>
            <a:ext cx="5816193" cy="3390531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kern="150" dirty="0">
                <a:effectLst/>
                <a:latin typeface="Ubuntu" panose="020B0504030602030204" pitchFamily="34" charset="0"/>
              </a:rPr>
              <a:t>Luftfarten av avgjørende betydning i Norge pga</a:t>
            </a:r>
            <a:r>
              <a:rPr lang="nb-NO" sz="1800" kern="150" dirty="0">
                <a:latin typeface="Ubuntu" panose="020B0504030602030204" pitchFamily="34" charset="0"/>
              </a:rPr>
              <a:t>. vår geografi.</a:t>
            </a:r>
            <a:r>
              <a:rPr lang="nb-NO" sz="1800" kern="150" dirty="0">
                <a:effectLst/>
                <a:latin typeface="Ubuntu" panose="020B0504030602030204" pitchFamily="34" charset="0"/>
              </a:rPr>
              <a:t> Bosetting, helse, idrett og kultur sikres gjennom luftfarten i mange deler av landet.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kern="150" dirty="0">
                <a:effectLst/>
                <a:latin typeface="Ubuntu" panose="020B0504030602030204" pitchFamily="34" charset="0"/>
              </a:rPr>
              <a:t>Luftfarten er også viktig for næringslivet, spesielt eksportindustrien, oljesektoren og reiselivet</a:t>
            </a:r>
            <a:r>
              <a:rPr lang="nb-NO" sz="1800" kern="150" dirty="0">
                <a:latin typeface="Ubuntu" panose="020B0504030602030204" pitchFamily="34" charset="0"/>
              </a:rPr>
              <a:t>, og </a:t>
            </a:r>
            <a:r>
              <a:rPr lang="nb-NO" sz="1800" kern="150">
                <a:latin typeface="Ubuntu" panose="020B0504030602030204" pitchFamily="34" charset="0"/>
              </a:rPr>
              <a:t>s</a:t>
            </a:r>
            <a:r>
              <a:rPr lang="nb-NO" sz="1800" kern="150">
                <a:effectLst/>
                <a:latin typeface="Ubuntu" panose="020B0504030602030204" pitchFamily="34" charset="0"/>
              </a:rPr>
              <a:t>ysselsetter ca. </a:t>
            </a:r>
            <a:r>
              <a:rPr lang="nb-NO" sz="1800" kern="150" dirty="0">
                <a:effectLst/>
                <a:latin typeface="Ubuntu" panose="020B0504030602030204" pitchFamily="34" charset="0"/>
              </a:rPr>
              <a:t>60 000 direkte/indirekte.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kern="150" dirty="0">
                <a:latin typeface="Ubuntu" panose="020B0504030602030204" pitchFamily="34" charset="0"/>
              </a:rPr>
              <a:t>Samtidig vet vi at utslipp </a:t>
            </a:r>
            <a:r>
              <a:rPr lang="nb-NO" sz="1800" kern="150" dirty="0">
                <a:effectLst/>
                <a:latin typeface="Ubuntu" panose="020B0504030602030204" pitchFamily="34" charset="0"/>
              </a:rPr>
              <a:t>fra norsk luftfart står for omtrent </a:t>
            </a:r>
            <a:r>
              <a:rPr lang="nb-NO" sz="1800" kern="150" dirty="0">
                <a:latin typeface="Ubuntu" panose="020B0504030602030204" pitchFamily="34" charset="0"/>
              </a:rPr>
              <a:t>2</a:t>
            </a:r>
            <a:r>
              <a:rPr lang="nb-NO" sz="1800" kern="150" dirty="0">
                <a:effectLst/>
                <a:latin typeface="Ubuntu" panose="020B0504030602030204" pitchFamily="34" charset="0"/>
              </a:rPr>
              <a:t> prosent av CO2-utslippene i tillegg til andre typer klimapåvirkninger.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kern="150" dirty="0">
                <a:latin typeface="Ubuntu" panose="020B0504030602030204" pitchFamily="34" charset="0"/>
              </a:rPr>
              <a:t>Aktørene i norsk luftfart står samlet bak </a:t>
            </a:r>
            <a:r>
              <a:rPr lang="nb-NO" sz="1800" kern="150" dirty="0">
                <a:effectLst/>
                <a:latin typeface="Ubuntu" panose="020B0504030602030204" pitchFamily="34" charset="0"/>
              </a:rPr>
              <a:t>et ambisiøst mål om en fossilfri luftfart  innen 2050.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800" kern="150" dirty="0">
                <a:effectLst/>
                <a:latin typeface="Ubuntu" panose="020B0504030602030204" pitchFamily="34" charset="0"/>
              </a:rPr>
              <a:t>Parallelt jobbes det med å redusere klimapåvirkningene fra luftfarten på andre måter.  </a:t>
            </a:r>
          </a:p>
          <a:p>
            <a:endParaRPr lang="nb-NO" sz="1100" kern="150" dirty="0">
              <a:effectLst/>
            </a:endParaRPr>
          </a:p>
          <a:p>
            <a:pPr marL="0" indent="0">
              <a:buNone/>
            </a:pPr>
            <a:endParaRPr lang="nb-NO" sz="1100" kern="150" dirty="0">
              <a:effectLst/>
            </a:endParaRPr>
          </a:p>
          <a:p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12660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9D646159-9FF6-F664-7298-74FF818F9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11708"/>
            <a:ext cx="10515600" cy="992910"/>
          </a:xfrm>
        </p:spPr>
        <p:txBody>
          <a:bodyPr/>
          <a:lstStyle/>
          <a:p>
            <a:r>
              <a:rPr lang="nb-NO" dirty="0"/>
              <a:t>Tiltak for en mer bærekraftig luftfart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468F35F-0DAE-6F5F-A221-A98593887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4625"/>
            <a:ext cx="10515600" cy="3742662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2000" kern="15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Erstatte fossilt brennstoff med hydrogen og biodrivstoff og bruk av elektriske fly og hybridfly. Det vil redusere både utslipp og støy.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sz="2000" kern="150" dirty="0">
                <a:latin typeface="Ubuntu" panose="020B05040306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første rutene med elektriske småfly vil trolig se dagens lys </a:t>
            </a:r>
            <a:r>
              <a:rPr lang="nb-NO" sz="2000" kern="150">
                <a:latin typeface="Ubuntu" panose="020B05040306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2025.  </a:t>
            </a:r>
            <a:r>
              <a:rPr lang="nb-NO" sz="2000" kern="150" dirty="0">
                <a:latin typeface="Ubuntu" panose="020B05040306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Teknologien begrenser i dag dette til å være aktuelt for kortbanenettet, men utviklingen skjer raskt.</a:t>
            </a:r>
          </a:p>
          <a:p>
            <a:r>
              <a:rPr lang="nb-NO" sz="2000" kern="15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Et omfattende arbeid </a:t>
            </a:r>
            <a:r>
              <a:rPr lang="nb-NO" sz="2000" kern="150" dirty="0"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for bærekraftig drift har pågått i mange år ved alle norske lu</a:t>
            </a:r>
            <a:r>
              <a:rPr lang="nb-NO" sz="2000" kern="15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fthavner</a:t>
            </a:r>
            <a:r>
              <a:rPr lang="nb-NO" sz="2000" kern="15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. Det er tilrettelegging for </a:t>
            </a:r>
            <a:r>
              <a:rPr lang="nb-NO" sz="2000" kern="15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miljøvennlige transportmuligheter til og fra flyplassen, elektrifisering av Avinors bilpark, utbytting av miljøskadelige kjemikaler for eksempel ved avisning, </a:t>
            </a:r>
            <a:r>
              <a:rPr lang="nb-NO" sz="2000" kern="150" dirty="0"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miljøkrav til samarbeidspartnere, </a:t>
            </a:r>
            <a:r>
              <a:rPr lang="nb-NO" sz="2000" kern="15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bruk av klimakvoter etc. </a:t>
            </a:r>
          </a:p>
          <a:p>
            <a:r>
              <a:rPr lang="nb-NO" sz="2000" kern="15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Arbeidet er systematisert ved bruk av bransjesertifiseringen «»</a:t>
            </a:r>
            <a:r>
              <a:rPr lang="nb-NO" sz="200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Airport </a:t>
            </a:r>
            <a:r>
              <a:rPr lang="nb-NO" sz="2000" dirty="0" err="1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Carbon</a:t>
            </a:r>
            <a:r>
              <a:rPr lang="nb-NO" sz="200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 </a:t>
            </a:r>
            <a:r>
              <a:rPr lang="nb-NO" sz="2000" dirty="0" err="1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Accreditation</a:t>
            </a:r>
            <a:r>
              <a:rPr lang="nb-NO" sz="2000" dirty="0">
                <a:effectLst/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»</a:t>
            </a:r>
            <a:r>
              <a:rPr lang="nb-NO" sz="2000" dirty="0">
                <a:latin typeface="Ubuntu" panose="020B0504030602030204" pitchFamily="34" charset="0"/>
                <a:ea typeface="Calibri" panose="020F0502020204030204" pitchFamily="34" charset="0"/>
                <a:cs typeface="Segoe UI Historic" panose="020B0502040204020203" pitchFamily="34" charset="0"/>
              </a:rPr>
              <a:t>.</a:t>
            </a:r>
            <a:endParaRPr lang="nb-NO" sz="2000" kern="150" dirty="0">
              <a:effectLst/>
              <a:latin typeface="Ubuntu" panose="020B05040306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sz="18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1800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222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 descr="Et bilde som inneholder transport, mørk&#10;&#10;Automatisk generert beskrivelse">
            <a:extLst>
              <a:ext uri="{FF2B5EF4-FFF2-40B4-BE49-F238E27FC236}">
                <a16:creationId xmlns:a16="http://schemas.microsoft.com/office/drawing/2014/main" id="{88B0442F-5E7B-CE33-15C8-9C2E3AF10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448852">
            <a:off x="5373738" y="1587500"/>
            <a:ext cx="7218490" cy="3031765"/>
          </a:xfrm>
          <a:prstGeom prst="rect">
            <a:avLst/>
          </a:prstGeom>
          <a:noFill/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59A2DAE-57D5-7A80-989E-60F3D2C7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1808163"/>
            <a:ext cx="4390975" cy="1112018"/>
          </a:xfrm>
        </p:spPr>
        <p:txBody>
          <a:bodyPr anchor="b">
            <a:normAutofit/>
          </a:bodyPr>
          <a:lstStyle/>
          <a:p>
            <a:r>
              <a:rPr lang="nb-NO" dirty="0"/>
              <a:t>Norge kan bli et pionerland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81FA17-0454-791E-B8A2-98BB56AF6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18386"/>
            <a:ext cx="5383212" cy="2918902"/>
          </a:xfrm>
        </p:spPr>
        <p:txBody>
          <a:bodyPr>
            <a:normAutofit fontScale="85000" lnSpcReduction="10000"/>
          </a:bodyPr>
          <a:lstStyle/>
          <a:p>
            <a:r>
              <a:rPr lang="nb-NO" sz="2400" kern="150" dirty="0">
                <a:latin typeface="Ubuntu" panose="020B0504030602030204" pitchFamily="34" charset="0"/>
              </a:rPr>
              <a:t>Kortbane</a:t>
            </a:r>
            <a:r>
              <a:rPr lang="nb-NO" sz="2400" kern="150" dirty="0">
                <a:effectLst/>
                <a:latin typeface="Ubuntu" panose="020B0504030602030204" pitchFamily="34" charset="0"/>
              </a:rPr>
              <a:t>nett et i Norge er ideelt for elektrifisering av luftfarten på grunn av mange korte ruter med </a:t>
            </a:r>
            <a:r>
              <a:rPr lang="nb-NO" sz="2400" kern="150">
                <a:effectLst/>
                <a:latin typeface="Ubuntu" panose="020B0504030602030204" pitchFamily="34" charset="0"/>
              </a:rPr>
              <a:t>lave passasjertall.</a:t>
            </a:r>
            <a:endParaRPr lang="nb-NO" sz="2400" kern="150" dirty="0">
              <a:effectLst/>
              <a:latin typeface="Ubuntu" panose="020B0504030602030204" pitchFamily="34" charset="0"/>
            </a:endParaRPr>
          </a:p>
          <a:p>
            <a:r>
              <a:rPr lang="nb-NO" sz="2400" kern="150" dirty="0">
                <a:latin typeface="Ubuntu" panose="020B0504030602030204" pitchFamily="34" charset="0"/>
              </a:rPr>
              <a:t>Tilgang på f</a:t>
            </a:r>
            <a:r>
              <a:rPr lang="nb-NO" sz="2400" kern="150" dirty="0">
                <a:effectLst/>
                <a:latin typeface="Ubuntu" panose="020B0504030602030204" pitchFamily="34" charset="0"/>
              </a:rPr>
              <a:t>ornybar energi, verdens mest elektrifiserte bilpark og et fremragende forskningsmiljø med SINTEF i spissen forsterker </a:t>
            </a:r>
            <a:r>
              <a:rPr lang="nb-NO" sz="2400" kern="150">
                <a:effectLst/>
                <a:latin typeface="Ubuntu" panose="020B0504030602030204" pitchFamily="34" charset="0"/>
              </a:rPr>
              <a:t>denne muligheten. </a:t>
            </a:r>
            <a:endParaRPr lang="nb-NO" sz="2400" kern="150" dirty="0">
              <a:effectLst/>
              <a:latin typeface="Ubuntu" panose="020B0504030602030204" pitchFamily="34" charset="0"/>
            </a:endParaRPr>
          </a:p>
          <a:p>
            <a:r>
              <a:rPr lang="nb-NO" sz="2400" kern="150" dirty="0">
                <a:effectLst/>
                <a:latin typeface="Ubuntu" panose="020B0504030602030204" pitchFamily="34" charset="0"/>
              </a:rPr>
              <a:t>Alt ligger derfor til rette for at vi kan bli et pionerland i det grønne skiftet innenfor luftfarten.</a:t>
            </a:r>
          </a:p>
          <a:p>
            <a:pPr marL="0" indent="0">
              <a:spcAft>
                <a:spcPts val="1000"/>
              </a:spcAft>
              <a:buNone/>
            </a:pPr>
            <a:endParaRPr lang="nb-NO" sz="2000" kern="15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7992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Luftfartsforum - Farger">
      <a:dk1>
        <a:srgbClr val="00676B"/>
      </a:dk1>
      <a:lt1>
        <a:srgbClr val="F0F7F6"/>
      </a:lt1>
      <a:dk2>
        <a:srgbClr val="F2646C"/>
      </a:dk2>
      <a:lt2>
        <a:srgbClr val="FFFFFF"/>
      </a:lt2>
      <a:accent1>
        <a:srgbClr val="4C9697"/>
      </a:accent1>
      <a:accent2>
        <a:srgbClr val="EF9C9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7A151B3-5B76-1B42-BC6C-813E3F0BAF94}" vid="{3EA8E36B-6656-EB48-A89D-01E9924ED1E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5e9515-b30c-4728-ab8c-4ed7c81ee872">
      <Terms xmlns="http://schemas.microsoft.com/office/infopath/2007/PartnerControls"/>
    </lcf76f155ced4ddcb4097134ff3c332f>
    <TaxCatchAll xmlns="44341bb8-09e9-49a6-9581-1e282242195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70B6CEC4B2DF46904FB6BBDD2021F3" ma:contentTypeVersion="11" ma:contentTypeDescription="Opprett et nytt dokument." ma:contentTypeScope="" ma:versionID="3337bc99de5ad0dddc9db7004a26b9fc">
  <xsd:schema xmlns:xsd="http://www.w3.org/2001/XMLSchema" xmlns:xs="http://www.w3.org/2001/XMLSchema" xmlns:p="http://schemas.microsoft.com/office/2006/metadata/properties" xmlns:ns2="9f5e9515-b30c-4728-ab8c-4ed7c81ee872" xmlns:ns3="44341bb8-09e9-49a6-9581-1e282242195b" targetNamespace="http://schemas.microsoft.com/office/2006/metadata/properties" ma:root="true" ma:fieldsID="0431856138a8189241c88d3974191545" ns2:_="" ns3:_="">
    <xsd:import namespace="9f5e9515-b30c-4728-ab8c-4ed7c81ee872"/>
    <xsd:import namespace="44341bb8-09e9-49a6-9581-1e28224219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e9515-b30c-4728-ab8c-4ed7c81ee8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ildemerkelapper" ma:readOnly="false" ma:fieldId="{5cf76f15-5ced-4ddc-b409-7134ff3c332f}" ma:taxonomyMulti="true" ma:sspId="ce36b89f-629b-461a-8062-50e0312292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341bb8-09e9-49a6-9581-1e2822421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fe39a564-c891-4f3f-98b9-e37db120b14a}" ma:internalName="TaxCatchAll" ma:showField="CatchAllData" ma:web="44341bb8-09e9-49a6-9581-1e28224219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8FE46E-7EE0-4794-9F22-844EF45FD7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33BA98-8752-4829-8FE4-8452E4DC0FF6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9f5e9515-b30c-4728-ab8c-4ed7c81ee872"/>
    <ds:schemaRef ds:uri="http://purl.org/dc/elements/1.1/"/>
    <ds:schemaRef ds:uri="http://schemas.microsoft.com/office/2006/metadata/properties"/>
    <ds:schemaRef ds:uri="http://www.w3.org/XML/1998/namespace"/>
    <ds:schemaRef ds:uri="44341bb8-09e9-49a6-9581-1e282242195b"/>
  </ds:schemaRefs>
</ds:datastoreItem>
</file>

<file path=customXml/itemProps3.xml><?xml version="1.0" encoding="utf-8"?>
<ds:datastoreItem xmlns:ds="http://schemas.openxmlformats.org/officeDocument/2006/customXml" ds:itemID="{FDCC23F7-1B2C-4352-8F10-28F431C9A3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5e9515-b30c-4728-ab8c-4ed7c81ee872"/>
    <ds:schemaRef ds:uri="44341bb8-09e9-49a6-9581-1e28224219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Luftfartsforum (4)</Template>
  <TotalTime>1162</TotalTime>
  <Words>298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Ubuntu</vt:lpstr>
      <vt:lpstr>Ubuntu Light</vt:lpstr>
      <vt:lpstr>Ubuntu Medium</vt:lpstr>
      <vt:lpstr>Office-tema</vt:lpstr>
      <vt:lpstr>En bærekraftig luftfart</vt:lpstr>
      <vt:lpstr>Fossilfri luftfart          innen 2050</vt:lpstr>
      <vt:lpstr>Tiltak for en mer bærekraftig luftfart</vt:lpstr>
      <vt:lpstr>Norge kan bli et pionerland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Børge Beisvåg</dc:creator>
  <cp:lastModifiedBy>Fjellstad Lene</cp:lastModifiedBy>
  <cp:revision>17</cp:revision>
  <dcterms:created xsi:type="dcterms:W3CDTF">2022-05-24T13:40:00Z</dcterms:created>
  <dcterms:modified xsi:type="dcterms:W3CDTF">2023-02-16T09:42:29Z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0x010100CA70B6CEC4B2DF46904FB6BBDD2021F3</vt:lpwstr>
  </property>
</Properties>
</file>