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37" r:id="rId4"/>
    <p:sldMasterId id="2147483813" r:id="rId5"/>
  </p:sldMasterIdLst>
  <p:notesMasterIdLst>
    <p:notesMasterId r:id="rId54"/>
  </p:notesMasterIdLst>
  <p:handoutMasterIdLst>
    <p:handoutMasterId r:id="rId55"/>
  </p:handoutMasterIdLst>
  <p:sldIdLst>
    <p:sldId id="267" r:id="rId6"/>
    <p:sldId id="991" r:id="rId7"/>
    <p:sldId id="1312" r:id="rId8"/>
    <p:sldId id="1360" r:id="rId9"/>
    <p:sldId id="1361" r:id="rId10"/>
    <p:sldId id="1326" r:id="rId11"/>
    <p:sldId id="1314" r:id="rId12"/>
    <p:sldId id="1325" r:id="rId13"/>
    <p:sldId id="1323" r:id="rId14"/>
    <p:sldId id="1317" r:id="rId15"/>
    <p:sldId id="1362" r:id="rId16"/>
    <p:sldId id="1327" r:id="rId17"/>
    <p:sldId id="1363" r:id="rId18"/>
    <p:sldId id="1328" r:id="rId19"/>
    <p:sldId id="1364" r:id="rId20"/>
    <p:sldId id="1329" r:id="rId21"/>
    <p:sldId id="1365" r:id="rId22"/>
    <p:sldId id="1330" r:id="rId23"/>
    <p:sldId id="1366" r:id="rId24"/>
    <p:sldId id="1331" r:id="rId25"/>
    <p:sldId id="1367" r:id="rId26"/>
    <p:sldId id="1332" r:id="rId27"/>
    <p:sldId id="1368" r:id="rId28"/>
    <p:sldId id="1333" r:id="rId29"/>
    <p:sldId id="1369" r:id="rId30"/>
    <p:sldId id="1334" r:id="rId31"/>
    <p:sldId id="1370" r:id="rId32"/>
    <p:sldId id="1396" r:id="rId33"/>
    <p:sldId id="1335" r:id="rId34"/>
    <p:sldId id="1371" r:id="rId35"/>
    <p:sldId id="1336" r:id="rId36"/>
    <p:sldId id="1372" r:id="rId37"/>
    <p:sldId id="1380" r:id="rId38"/>
    <p:sldId id="1337" r:id="rId39"/>
    <p:sldId id="1373" r:id="rId40"/>
    <p:sldId id="1338" r:id="rId41"/>
    <p:sldId id="1374" r:id="rId42"/>
    <p:sldId id="1339" r:id="rId43"/>
    <p:sldId id="1375" r:id="rId44"/>
    <p:sldId id="1340" r:id="rId45"/>
    <p:sldId id="1376" r:id="rId46"/>
    <p:sldId id="1341" r:id="rId47"/>
    <p:sldId id="1377" r:id="rId48"/>
    <p:sldId id="1342" r:id="rId49"/>
    <p:sldId id="1378" r:id="rId50"/>
    <p:sldId id="1379" r:id="rId51"/>
    <p:sldId id="321" r:id="rId52"/>
    <p:sldId id="1304" r:id="rId5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1pPr>
    <a:lvl2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2pPr>
    <a:lvl3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3pPr>
    <a:lvl4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4pPr>
    <a:lvl5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5pPr>
    <a:lvl6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6pPr>
    <a:lvl7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7pPr>
    <a:lvl8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8pPr>
    <a:lvl9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9pPr>
  </p:defaultTextStyle>
  <p:extLst>
    <p:ext uri="{EFAFB233-063F-42B5-8137-9DF3F51BA10A}">
      <p15:sldGuideLst xmlns:p15="http://schemas.microsoft.com/office/powerpoint/2012/main">
        <p15:guide id="1" orient="horz" pos="5522" userDrawn="1">
          <p15:clr>
            <a:srgbClr val="A4A3A4"/>
          </p15:clr>
        </p15:guide>
        <p15:guide id="2" pos="76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us A. Flaget" initials="MAF" lastIdx="6" clrIdx="0">
    <p:extLst>
      <p:ext uri="{19B8F6BF-5375-455C-9EA6-DF929625EA0E}">
        <p15:presenceInfo xmlns:p15="http://schemas.microsoft.com/office/powerpoint/2012/main" userId="S::marius.flaget@responsanalyse.no::c680759b-3359-44dc-8866-868442d3d4be" providerId="AD"/>
      </p:ext>
    </p:extLst>
  </p:cmAuthor>
  <p:cmAuthor id="2" name="Anne Meyer" initials="AM" lastIdx="3" clrIdx="1">
    <p:extLst>
      <p:ext uri="{19B8F6BF-5375-455C-9EA6-DF929625EA0E}">
        <p15:presenceInfo xmlns:p15="http://schemas.microsoft.com/office/powerpoint/2012/main" userId="Anne Mey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4A9A"/>
    <a:srgbClr val="535353"/>
    <a:srgbClr val="3EB074"/>
    <a:srgbClr val="E83F45"/>
    <a:srgbClr val="FFFFFF"/>
    <a:srgbClr val="86D4AB"/>
    <a:srgbClr val="FDEA8D"/>
    <a:srgbClr val="F18C8F"/>
    <a:srgbClr val="D1D1D1"/>
    <a:srgbClr val="FCC6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0A5231-AD38-4D48-A22A-0B328BDC9F3A}" v="2" dt="2024-06-20T10:07:33.856"/>
    <p1510:client id="{08E245DE-2228-4B47-B908-D61D025F1D74}" v="23" dt="2023-10-18T13:31:30.968"/>
    <p1510:client id="{095B0889-7121-41A9-814B-E02E40EBB446}" v="478" dt="2023-10-19T10:06:02.39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urmeGeometricSans3 Light"/>
          <a:ea typeface="HurmeGeometricSans3 Light"/>
          <a:cs typeface="HurmeGeometricSans3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9"/>
          </a:solidFill>
        </a:fill>
      </a:tcStyle>
    </a:wholeTbl>
    <a:band2H>
      <a:tcTxStyle/>
      <a:tcStyle>
        <a:tcBdr/>
        <a:fill>
          <a:solidFill>
            <a:srgbClr val="E6EAF4"/>
          </a:solidFill>
        </a:fill>
      </a:tcStyle>
    </a:band2H>
    <a:firstCol>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urmeGeometricSans3 Light"/>
          <a:ea typeface="HurmeGeometricSans3 Light"/>
          <a:cs typeface="HurmeGeometricSans3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ACA"/>
          </a:solidFill>
        </a:fill>
      </a:tcStyle>
    </a:wholeTbl>
    <a:band2H>
      <a:tcTxStyle/>
      <a:tcStyle>
        <a:tcBdr/>
        <a:fill>
          <a:solidFill>
            <a:srgbClr val="E7EDE7"/>
          </a:solidFill>
        </a:fill>
      </a:tcStyle>
    </a:band2H>
    <a:firstCol>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urmeGeometricSans3 Light"/>
          <a:ea typeface="HurmeGeometricSans3 Light"/>
          <a:cs typeface="HurmeGeometricSans3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CEE9"/>
          </a:solidFill>
        </a:fill>
      </a:tcStyle>
    </a:wholeTbl>
    <a:band2H>
      <a:tcTxStyle/>
      <a:tcStyle>
        <a:tcBdr/>
        <a:fill>
          <a:solidFill>
            <a:srgbClr val="E9E8F4"/>
          </a:solidFill>
        </a:fill>
      </a:tcStyle>
    </a:band2H>
    <a:firstCol>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urmeGeometricSans3 Light"/>
          <a:ea typeface="HurmeGeometricSans3 Light"/>
          <a:cs typeface="HurmeGeometricSans3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HurmeGeometricSans3 Light"/>
          <a:ea typeface="HurmeGeometricSans3 Light"/>
          <a:cs typeface="HurmeGeometricSans3 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HurmeGeometricSans3 Light"/>
          <a:ea typeface="HurmeGeometricSans3 Light"/>
          <a:cs typeface="HurmeGeometricSans3 Ligh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HurmeGeometricSans3 Light"/>
          <a:ea typeface="HurmeGeometricSans3 Light"/>
          <a:cs typeface="HurmeGeometricSans3 Ligh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urmeGeometricSans3 Light"/>
          <a:ea typeface="HurmeGeometricSans3 Light"/>
          <a:cs typeface="HurmeGeometricSans3 Ligh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HurmeGeometricSans3 Light"/>
          <a:ea typeface="HurmeGeometricSans3 Light"/>
          <a:cs typeface="HurmeGeometricSans3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 styleId="{5940675A-B579-460E-94D1-54222C63F5DA}" styleName="Ingen stil, tabellrutenett">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emastil 1 – utheving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24" autoAdjust="0"/>
    <p:restoredTop sz="94660"/>
  </p:normalViewPr>
  <p:slideViewPr>
    <p:cSldViewPr snapToGrid="0">
      <p:cViewPr varScale="1">
        <p:scale>
          <a:sx n="53" d="100"/>
          <a:sy n="53" d="100"/>
        </p:scale>
        <p:origin x="1134" y="60"/>
      </p:cViewPr>
      <p:guideLst>
        <p:guide orient="horz" pos="5522"/>
        <p:guide pos="76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2.xml"/><Relationship Id="rId61" Type="http://schemas.microsoft.com/office/2015/10/relationships/revisionInfo" Target="revisionInfo.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79A362-5BC1-40F1-8026-5D409656F3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33FD9C9-BF1E-48E9-9B7D-71969D045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BD3ABE-2AEA-4050-967E-BFCA7444A378}" type="datetimeFigureOut">
              <a:rPr lang="en-US" smtClean="0"/>
              <a:t>6/20/2024</a:t>
            </a:fld>
            <a:endParaRPr lang="en-US"/>
          </a:p>
        </p:txBody>
      </p:sp>
      <p:sp>
        <p:nvSpPr>
          <p:cNvPr id="4" name="Footer Placeholder 3">
            <a:extLst>
              <a:ext uri="{FF2B5EF4-FFF2-40B4-BE49-F238E27FC236}">
                <a16:creationId xmlns:a16="http://schemas.microsoft.com/office/drawing/2014/main" id="{FD3C9E56-8CC6-4DB4-85A5-61295AAEA7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D34E885-3815-4A24-9EF2-1066DA2758C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41942AD-42F9-43D9-B54C-7E8F9E307E7A}" type="slidenum">
              <a:rPr lang="en-US" smtClean="0"/>
              <a:t>‹#›</a:t>
            </a:fld>
            <a:endParaRPr lang="en-US"/>
          </a:p>
        </p:txBody>
      </p:sp>
    </p:spTree>
    <p:extLst>
      <p:ext uri="{BB962C8B-B14F-4D97-AF65-F5344CB8AC3E}">
        <p14:creationId xmlns:p14="http://schemas.microsoft.com/office/powerpoint/2010/main" val="10822749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6" name="Shape 206"/>
          <p:cNvSpPr>
            <a:spLocks noGrp="1" noRot="1" noChangeAspect="1"/>
          </p:cNvSpPr>
          <p:nvPr>
            <p:ph type="sldImg"/>
          </p:nvPr>
        </p:nvSpPr>
        <p:spPr>
          <a:xfrm>
            <a:off x="1143000" y="685800"/>
            <a:ext cx="4572000" cy="3429000"/>
          </a:xfrm>
          <a:prstGeom prst="rect">
            <a:avLst/>
          </a:prstGeom>
        </p:spPr>
        <p:txBody>
          <a:bodyPr/>
          <a:lstStyle/>
          <a:p>
            <a:endParaRPr/>
          </a:p>
        </p:txBody>
      </p:sp>
      <p:sp>
        <p:nvSpPr>
          <p:cNvPr id="207" name="Shape 20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5714612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b-NO"/>
          </a:p>
        </p:txBody>
      </p:sp>
    </p:spTree>
    <p:extLst>
      <p:ext uri="{BB962C8B-B14F-4D97-AF65-F5344CB8AC3E}">
        <p14:creationId xmlns:p14="http://schemas.microsoft.com/office/powerpoint/2010/main" val="3045735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1000" y="685800"/>
            <a:ext cx="6096000" cy="3429000"/>
          </a:xfrm>
        </p:spPr>
      </p:sp>
      <p:sp>
        <p:nvSpPr>
          <p:cNvPr id="3" name="Plassholder for notater 2"/>
          <p:cNvSpPr>
            <a:spLocks noGrp="1"/>
          </p:cNvSpPr>
          <p:nvPr>
            <p:ph type="body" idx="1"/>
          </p:nvPr>
        </p:nvSpPr>
        <p:spPr/>
        <p:txBody>
          <a:bodyPr/>
          <a:lstStyle/>
          <a:p>
            <a:endParaRPr lang="nb-NO"/>
          </a:p>
        </p:txBody>
      </p:sp>
    </p:spTree>
    <p:extLst>
      <p:ext uri="{BB962C8B-B14F-4D97-AF65-F5344CB8AC3E}">
        <p14:creationId xmlns:p14="http://schemas.microsoft.com/office/powerpoint/2010/main" val="24188561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reserve="1">
  <p:cSld name="3_Title">
    <p:spTree>
      <p:nvGrpSpPr>
        <p:cNvPr id="1" name=""/>
        <p:cNvGrpSpPr/>
        <p:nvPr/>
      </p:nvGrpSpPr>
      <p:grpSpPr>
        <a:xfrm>
          <a:off x="0" y="0"/>
          <a:ext cx="0" cy="0"/>
          <a:chOff x="0" y="0"/>
          <a:chExt cx="0" cy="0"/>
        </a:xfrm>
      </p:grpSpPr>
      <p:sp>
        <p:nvSpPr>
          <p:cNvPr id="15" name="Shape 15"/>
          <p:cNvSpPr>
            <a:spLocks noGrp="1"/>
          </p:cNvSpPr>
          <p:nvPr>
            <p:ph type="sldNum" sz="quarter" idx="2"/>
          </p:nvPr>
        </p:nvSpPr>
        <p:spPr>
          <a:xfrm>
            <a:off x="22622577" y="12706350"/>
            <a:ext cx="318212" cy="381000"/>
          </a:xfrm>
          <a:prstGeom prst="rect">
            <a:avLst/>
          </a:prstGeom>
        </p:spPr>
        <p:txBody>
          <a:bodyPr/>
          <a:lstStyle>
            <a:lvl1pPr>
              <a:defRPr>
                <a:solidFill>
                  <a:srgbClr val="FFFFFF"/>
                </a:solidFill>
              </a:defRPr>
            </a:lvl1pPr>
          </a:lstStyle>
          <a:p>
            <a:fld id="{86CB4B4D-7CA3-9044-876B-883B54F8677D}" type="slidenum">
              <a:t>‹#›</a:t>
            </a:fld>
            <a:endParaRPr/>
          </a:p>
        </p:txBody>
      </p:sp>
      <p:pic>
        <p:nvPicPr>
          <p:cNvPr id="6" name="Bild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24384000" cy="13716000"/>
          </a:xfrm>
          <a:prstGeom prst="rect">
            <a:avLst/>
          </a:prstGeom>
        </p:spPr>
      </p:pic>
      <p:sp>
        <p:nvSpPr>
          <p:cNvPr id="13" name="Shape 13"/>
          <p:cNvSpPr>
            <a:spLocks noGrp="1"/>
          </p:cNvSpPr>
          <p:nvPr>
            <p:ph type="title"/>
          </p:nvPr>
        </p:nvSpPr>
        <p:spPr>
          <a:xfrm>
            <a:off x="1519465" y="10938695"/>
            <a:ext cx="20828000" cy="2148655"/>
          </a:xfrm>
          <a:prstGeom prst="rect">
            <a:avLst/>
          </a:prstGeom>
        </p:spPr>
        <p:txBody>
          <a:bodyPr>
            <a:normAutofit/>
          </a:bodyPr>
          <a:lstStyle>
            <a:lvl1pPr algn="ctr">
              <a:defRPr sz="9600">
                <a:solidFill>
                  <a:srgbClr val="FFFFFF"/>
                </a:solidFill>
                <a:latin typeface="Arial" panose="020B0604020202020204" pitchFamily="34" charset="0"/>
                <a:cs typeface="Arial" panose="020B0604020202020204" pitchFamily="34" charset="0"/>
              </a:defRPr>
            </a:lvl1pPr>
          </a:lstStyle>
          <a:p>
            <a:endParaRPr/>
          </a:p>
        </p:txBody>
      </p:sp>
      <p:pic>
        <p:nvPicPr>
          <p:cNvPr id="5" name="Bild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6774" y="658249"/>
            <a:ext cx="1350267" cy="1356363"/>
          </a:xfrm>
          <a:prstGeom prst="rect">
            <a:avLst/>
          </a:prstGeom>
        </p:spPr>
      </p:pic>
    </p:spTree>
    <p:extLst>
      <p:ext uri="{BB962C8B-B14F-4D97-AF65-F5344CB8AC3E}">
        <p14:creationId xmlns:p14="http://schemas.microsoft.com/office/powerpoint/2010/main" val="3297546652"/>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normAutofit/>
          </a:bodyPr>
          <a:lstStyle>
            <a:lvl1pPr>
              <a:defRPr sz="4400">
                <a:latin typeface="Arial" panose="020B0604020202020204" pitchFamily="34" charset="0"/>
                <a:cs typeface="Arial" panose="020B0604020202020204" pitchFamily="34" charset="0"/>
              </a:defRPr>
            </a:lvl1pPr>
          </a:lstStyle>
          <a:p>
            <a:r>
              <a:t>Title Text</a:t>
            </a:r>
          </a:p>
        </p:txBody>
      </p:sp>
      <p:sp>
        <p:nvSpPr>
          <p:cNvPr id="5" name="Plassholder for innhold 2"/>
          <p:cNvSpPr>
            <a:spLocks noGrp="1"/>
          </p:cNvSpPr>
          <p:nvPr>
            <p:ph idx="10" hasCustomPrompt="1"/>
          </p:nvPr>
        </p:nvSpPr>
        <p:spPr>
          <a:xfrm>
            <a:off x="1402078" y="2639291"/>
            <a:ext cx="12935713" cy="987136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buClr>
                <a:srgbClr val="D94A94"/>
              </a:buClr>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a:t>Body Level Four</a:t>
            </a:r>
          </a:p>
        </p:txBody>
      </p:sp>
      <p:sp>
        <p:nvSpPr>
          <p:cNvPr id="6" name="Plassholder for innhold 2"/>
          <p:cNvSpPr>
            <a:spLocks noGrp="1"/>
          </p:cNvSpPr>
          <p:nvPr>
            <p:ph idx="11" hasCustomPrompt="1"/>
          </p:nvPr>
        </p:nvSpPr>
        <p:spPr>
          <a:xfrm>
            <a:off x="14502383" y="2645387"/>
            <a:ext cx="8546593" cy="9865268"/>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a:t>Body Level Four</a:t>
            </a:r>
          </a:p>
        </p:txBody>
      </p:sp>
    </p:spTree>
    <p:extLst>
      <p:ext uri="{BB962C8B-B14F-4D97-AF65-F5344CB8AC3E}">
        <p14:creationId xmlns:p14="http://schemas.microsoft.com/office/powerpoint/2010/main" val="4118396358"/>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normAutofit/>
          </a:bodyPr>
          <a:lstStyle>
            <a:lvl1pPr>
              <a:defRPr sz="4400">
                <a:latin typeface="Arial" panose="020B0604020202020204" pitchFamily="34" charset="0"/>
                <a:cs typeface="Arial" panose="020B0604020202020204" pitchFamily="34" charset="0"/>
              </a:defRPr>
            </a:lvl1pPr>
          </a:lstStyle>
          <a:p>
            <a:r>
              <a:t>Title Text</a:t>
            </a:r>
          </a:p>
        </p:txBody>
      </p:sp>
      <p:sp>
        <p:nvSpPr>
          <p:cNvPr id="5" name="Plassholder for innhold 2"/>
          <p:cNvSpPr>
            <a:spLocks noGrp="1"/>
          </p:cNvSpPr>
          <p:nvPr>
            <p:ph idx="10" hasCustomPrompt="1"/>
          </p:nvPr>
        </p:nvSpPr>
        <p:spPr>
          <a:xfrm>
            <a:off x="10100325" y="2626013"/>
            <a:ext cx="12935713" cy="987136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buClr>
                <a:srgbClr val="D94A94"/>
              </a:buClr>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a:t>Body Level Four</a:t>
            </a:r>
          </a:p>
        </p:txBody>
      </p:sp>
      <p:sp>
        <p:nvSpPr>
          <p:cNvPr id="6" name="Plassholder for innhold 2"/>
          <p:cNvSpPr>
            <a:spLocks noGrp="1"/>
          </p:cNvSpPr>
          <p:nvPr>
            <p:ph idx="11" hasCustomPrompt="1"/>
          </p:nvPr>
        </p:nvSpPr>
        <p:spPr>
          <a:xfrm>
            <a:off x="1402079" y="2626013"/>
            <a:ext cx="8546593" cy="9865268"/>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a:t>Body Level Four</a:t>
            </a:r>
          </a:p>
        </p:txBody>
      </p:sp>
      <p:sp>
        <p:nvSpPr>
          <p:cNvPr id="7" name="Shape 54"/>
          <p:cNvSpPr txBox="1">
            <a:spLocks/>
          </p:cNvSpPr>
          <p:nvPr userDrawn="1"/>
        </p:nvSpPr>
        <p:spPr>
          <a:xfrm>
            <a:off x="22825605" y="12950190"/>
            <a:ext cx="102656" cy="379591"/>
          </a:xfrm>
          <a:prstGeom prst="rect">
            <a:avLst/>
          </a:prstGeom>
          <a:ln w="12700">
            <a:miter lim="400000"/>
          </a:ln>
        </p:spPr>
        <p:txBody>
          <a:bodyPr wrap="none" lIns="50800" tIns="50800" rIns="50800" bIns="5080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1pPr>
            <a:lvl2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2pPr>
            <a:lvl3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3pPr>
            <a:lvl4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4pPr>
            <a:lvl5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5pPr>
            <a:lvl6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6pPr>
            <a:lvl7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7pPr>
            <a:lvl8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8pPr>
            <a:lvl9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lvl9pPr>
          </a:lstStyle>
          <a:p>
            <a:endParaRPr lang="nb-NO"/>
          </a:p>
        </p:txBody>
      </p:sp>
    </p:spTree>
    <p:extLst>
      <p:ext uri="{BB962C8B-B14F-4D97-AF65-F5344CB8AC3E}">
        <p14:creationId xmlns:p14="http://schemas.microsoft.com/office/powerpoint/2010/main" val="88558180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normAutofit/>
          </a:bodyPr>
          <a:lstStyle>
            <a:lvl1pPr>
              <a:defRPr sz="4400">
                <a:latin typeface="Arial" panose="020B0604020202020204" pitchFamily="34" charset="0"/>
                <a:cs typeface="Arial" panose="020B0604020202020204" pitchFamily="34" charset="0"/>
              </a:defRPr>
            </a:lvl1pPr>
          </a:lstStyle>
          <a:p>
            <a:r>
              <a:t>Title Text</a:t>
            </a:r>
          </a:p>
        </p:txBody>
      </p:sp>
      <p:sp>
        <p:nvSpPr>
          <p:cNvPr id="5" name="Plassholder for innhold 2"/>
          <p:cNvSpPr>
            <a:spLocks noGrp="1"/>
          </p:cNvSpPr>
          <p:nvPr>
            <p:ph idx="10" hasCustomPrompt="1"/>
          </p:nvPr>
        </p:nvSpPr>
        <p:spPr>
          <a:xfrm>
            <a:off x="1402078" y="2639291"/>
            <a:ext cx="10448546" cy="987136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a:t>Body Level Four</a:t>
            </a:r>
          </a:p>
        </p:txBody>
      </p:sp>
      <p:sp>
        <p:nvSpPr>
          <p:cNvPr id="6" name="Plassholder for innhold 2"/>
          <p:cNvSpPr>
            <a:spLocks noGrp="1"/>
          </p:cNvSpPr>
          <p:nvPr>
            <p:ph idx="11" hasCustomPrompt="1"/>
          </p:nvPr>
        </p:nvSpPr>
        <p:spPr>
          <a:xfrm>
            <a:off x="12106657" y="2645387"/>
            <a:ext cx="10942320" cy="9865268"/>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a:t>Body Level Four</a:t>
            </a:r>
          </a:p>
        </p:txBody>
      </p:sp>
    </p:spTree>
    <p:extLst>
      <p:ext uri="{BB962C8B-B14F-4D97-AF65-F5344CB8AC3E}">
        <p14:creationId xmlns:p14="http://schemas.microsoft.com/office/powerpoint/2010/main" val="350070410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normAutofit/>
          </a:bodyPr>
          <a:lstStyle>
            <a:lvl1pPr>
              <a:defRPr sz="4400">
                <a:latin typeface="Arial" panose="020B0604020202020204" pitchFamily="34" charset="0"/>
                <a:cs typeface="Arial" panose="020B0604020202020204" pitchFamily="34" charset="0"/>
              </a:defRPr>
            </a:lvl1pPr>
          </a:lstStyle>
          <a:p>
            <a:r>
              <a:t>Title Text</a:t>
            </a:r>
          </a:p>
        </p:txBody>
      </p:sp>
      <p:sp>
        <p:nvSpPr>
          <p:cNvPr id="5" name="Plassholder for innhold 2"/>
          <p:cNvSpPr>
            <a:spLocks noGrp="1"/>
          </p:cNvSpPr>
          <p:nvPr>
            <p:ph idx="10" hasCustomPrompt="1"/>
          </p:nvPr>
        </p:nvSpPr>
        <p:spPr>
          <a:xfrm>
            <a:off x="15940186" y="2745342"/>
            <a:ext cx="7095852" cy="987136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a:t>Body Level Four</a:t>
            </a:r>
          </a:p>
        </p:txBody>
      </p:sp>
      <p:sp>
        <p:nvSpPr>
          <p:cNvPr id="6" name="Plassholder for innhold 2"/>
          <p:cNvSpPr>
            <a:spLocks noGrp="1"/>
          </p:cNvSpPr>
          <p:nvPr>
            <p:ph idx="11" hasCustomPrompt="1"/>
          </p:nvPr>
        </p:nvSpPr>
        <p:spPr>
          <a:xfrm>
            <a:off x="8671132" y="2753580"/>
            <a:ext cx="7046976" cy="9865268"/>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a:t>Body Level Four</a:t>
            </a:r>
          </a:p>
        </p:txBody>
      </p:sp>
      <p:sp>
        <p:nvSpPr>
          <p:cNvPr id="7" name="Plassholder for innhold 2"/>
          <p:cNvSpPr>
            <a:spLocks noGrp="1"/>
          </p:cNvSpPr>
          <p:nvPr>
            <p:ph idx="12" hasCustomPrompt="1"/>
          </p:nvPr>
        </p:nvSpPr>
        <p:spPr>
          <a:xfrm>
            <a:off x="1402079" y="2745342"/>
            <a:ext cx="7046976" cy="987136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a:t>Body Level Four</a:t>
            </a:r>
          </a:p>
        </p:txBody>
      </p:sp>
    </p:spTree>
    <p:extLst>
      <p:ext uri="{BB962C8B-B14F-4D97-AF65-F5344CB8AC3E}">
        <p14:creationId xmlns:p14="http://schemas.microsoft.com/office/powerpoint/2010/main" val="148941976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normAutofit/>
          </a:bodyPr>
          <a:lstStyle>
            <a:lvl1pPr>
              <a:defRPr sz="4400">
                <a:latin typeface="Arial" panose="020B0604020202020204" pitchFamily="34" charset="0"/>
                <a:cs typeface="Arial" panose="020B0604020202020204" pitchFamily="34" charset="0"/>
              </a:defRPr>
            </a:lvl1pPr>
          </a:lstStyle>
          <a:p>
            <a:r>
              <a:t>Title Text</a:t>
            </a:r>
          </a:p>
        </p:txBody>
      </p:sp>
    </p:spTree>
    <p:extLst>
      <p:ext uri="{BB962C8B-B14F-4D97-AF65-F5344CB8AC3E}">
        <p14:creationId xmlns:p14="http://schemas.microsoft.com/office/powerpoint/2010/main" val="1093551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normAutofit/>
          </a:bodyPr>
          <a:lstStyle>
            <a:lvl1pPr>
              <a:defRPr sz="4400"/>
            </a:lvl1pPr>
          </a:lstStyle>
          <a:p>
            <a:r>
              <a:t>Title Text</a:t>
            </a:r>
          </a:p>
        </p:txBody>
      </p:sp>
      <p:sp>
        <p:nvSpPr>
          <p:cNvPr id="5" name="Plassholder for innhold 2"/>
          <p:cNvSpPr>
            <a:spLocks noGrp="1"/>
          </p:cNvSpPr>
          <p:nvPr>
            <p:ph idx="10" hasCustomPrompt="1"/>
          </p:nvPr>
        </p:nvSpPr>
        <p:spPr>
          <a:xfrm>
            <a:off x="1402078" y="2639291"/>
            <a:ext cx="10448546" cy="5571325"/>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p:txBody>
      </p:sp>
      <p:sp>
        <p:nvSpPr>
          <p:cNvPr id="6" name="Plassholder for innhold 2"/>
          <p:cNvSpPr>
            <a:spLocks noGrp="1"/>
          </p:cNvSpPr>
          <p:nvPr>
            <p:ph idx="11" hasCustomPrompt="1"/>
          </p:nvPr>
        </p:nvSpPr>
        <p:spPr>
          <a:xfrm>
            <a:off x="12106657" y="2645387"/>
            <a:ext cx="10942320" cy="556788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p:txBody>
      </p:sp>
      <p:sp>
        <p:nvSpPr>
          <p:cNvPr id="7" name="Plassholder for innhold 2"/>
          <p:cNvSpPr>
            <a:spLocks noGrp="1"/>
          </p:cNvSpPr>
          <p:nvPr>
            <p:ph idx="12" hasCustomPrompt="1"/>
          </p:nvPr>
        </p:nvSpPr>
        <p:spPr>
          <a:xfrm>
            <a:off x="1402078" y="8441871"/>
            <a:ext cx="21633959" cy="4261758"/>
          </a:xfrm>
        </p:spPr>
        <p:txBody>
          <a:bodyPr>
            <a:normAutofit/>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buClr>
                <a:srgbClr val="CD1D84"/>
              </a:buClr>
              <a:buSzPct val="125000"/>
              <a:buFont typeface="Arial" panose="020B0604020202020204" pitchFamily="34" charset="0"/>
              <a:buChar char="•"/>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buClr>
                <a:srgbClr val="A19487"/>
              </a:buClr>
              <a:buSzPct val="125000"/>
              <a:buFont typeface="Arial" panose="020B0604020202020204" pitchFamily="34" charset="0"/>
              <a:buChar char="•"/>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buClr>
                <a:srgbClr val="A19487"/>
              </a:buClr>
              <a:buSzPct val="125000"/>
              <a:buFont typeface="Arial" panose="020B0604020202020204" pitchFamily="34" charset="0"/>
              <a:buChar char="•"/>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a:t>Body Level Four</a:t>
            </a:r>
          </a:p>
        </p:txBody>
      </p:sp>
    </p:spTree>
    <p:extLst>
      <p:ext uri="{BB962C8B-B14F-4D97-AF65-F5344CB8AC3E}">
        <p14:creationId xmlns:p14="http://schemas.microsoft.com/office/powerpoint/2010/main" val="1005394330"/>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normAutofit/>
          </a:bodyPr>
          <a:lstStyle>
            <a:lvl1pPr>
              <a:defRPr sz="4400">
                <a:latin typeface="Arial" panose="020B0604020202020204" pitchFamily="34" charset="0"/>
                <a:cs typeface="Arial" panose="020B0604020202020204" pitchFamily="34" charset="0"/>
              </a:defRPr>
            </a:lvl1pPr>
          </a:lstStyle>
          <a:p>
            <a:r>
              <a:t>Title Text</a:t>
            </a:r>
          </a:p>
        </p:txBody>
      </p:sp>
      <p:sp>
        <p:nvSpPr>
          <p:cNvPr id="5" name="Plassholder for innhold 2"/>
          <p:cNvSpPr>
            <a:spLocks noGrp="1"/>
          </p:cNvSpPr>
          <p:nvPr>
            <p:ph idx="10" hasCustomPrompt="1"/>
          </p:nvPr>
        </p:nvSpPr>
        <p:spPr>
          <a:xfrm>
            <a:off x="1402078" y="2639291"/>
            <a:ext cx="10448546" cy="4969823"/>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p:txBody>
      </p:sp>
      <p:sp>
        <p:nvSpPr>
          <p:cNvPr id="6" name="Plassholder for innhold 2"/>
          <p:cNvSpPr>
            <a:spLocks noGrp="1"/>
          </p:cNvSpPr>
          <p:nvPr>
            <p:ph idx="11" hasCustomPrompt="1"/>
          </p:nvPr>
        </p:nvSpPr>
        <p:spPr>
          <a:xfrm>
            <a:off x="12106657" y="2645387"/>
            <a:ext cx="10942320" cy="496675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p:txBody>
      </p:sp>
      <p:sp>
        <p:nvSpPr>
          <p:cNvPr id="7" name="Plassholder for innhold 2"/>
          <p:cNvSpPr>
            <a:spLocks noGrp="1"/>
          </p:cNvSpPr>
          <p:nvPr>
            <p:ph idx="12" hasCustomPrompt="1"/>
          </p:nvPr>
        </p:nvSpPr>
        <p:spPr>
          <a:xfrm>
            <a:off x="1389139" y="7791713"/>
            <a:ext cx="10448546" cy="4969823"/>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p:txBody>
      </p:sp>
      <p:sp>
        <p:nvSpPr>
          <p:cNvPr id="8" name="Plassholder for innhold 2"/>
          <p:cNvSpPr>
            <a:spLocks noGrp="1"/>
          </p:cNvSpPr>
          <p:nvPr>
            <p:ph idx="13" hasCustomPrompt="1"/>
          </p:nvPr>
        </p:nvSpPr>
        <p:spPr>
          <a:xfrm>
            <a:off x="12093718" y="7797809"/>
            <a:ext cx="10942320" cy="496675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p:txBody>
      </p:sp>
    </p:spTree>
    <p:extLst>
      <p:ext uri="{BB962C8B-B14F-4D97-AF65-F5344CB8AC3E}">
        <p14:creationId xmlns:p14="http://schemas.microsoft.com/office/powerpoint/2010/main" val="110530092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normAutofit/>
          </a:bodyPr>
          <a:lstStyle>
            <a:lvl1pPr>
              <a:defRPr sz="4400">
                <a:latin typeface="Arial" panose="020B0604020202020204" pitchFamily="34" charset="0"/>
                <a:cs typeface="Arial" panose="020B0604020202020204" pitchFamily="34" charset="0"/>
              </a:defRPr>
            </a:lvl1pPr>
          </a:lstStyle>
          <a:p>
            <a:r>
              <a:t>Title Text</a:t>
            </a:r>
          </a:p>
        </p:txBody>
      </p:sp>
      <p:sp>
        <p:nvSpPr>
          <p:cNvPr id="5" name="Plassholder for innhold 2"/>
          <p:cNvSpPr>
            <a:spLocks noGrp="1"/>
          </p:cNvSpPr>
          <p:nvPr>
            <p:ph idx="10" hasCustomPrompt="1"/>
          </p:nvPr>
        </p:nvSpPr>
        <p:spPr>
          <a:xfrm>
            <a:off x="15940186" y="2745342"/>
            <a:ext cx="7095852" cy="485853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p:txBody>
      </p:sp>
      <p:sp>
        <p:nvSpPr>
          <p:cNvPr id="6" name="Plassholder for innhold 2"/>
          <p:cNvSpPr>
            <a:spLocks noGrp="1"/>
          </p:cNvSpPr>
          <p:nvPr>
            <p:ph idx="11" hasCustomPrompt="1"/>
          </p:nvPr>
        </p:nvSpPr>
        <p:spPr>
          <a:xfrm>
            <a:off x="8671132" y="2753580"/>
            <a:ext cx="7046976" cy="485553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p:txBody>
      </p:sp>
      <p:sp>
        <p:nvSpPr>
          <p:cNvPr id="7" name="Plassholder for innhold 2"/>
          <p:cNvSpPr>
            <a:spLocks noGrp="1"/>
          </p:cNvSpPr>
          <p:nvPr>
            <p:ph idx="12" hasCustomPrompt="1"/>
          </p:nvPr>
        </p:nvSpPr>
        <p:spPr>
          <a:xfrm>
            <a:off x="1402079" y="2745342"/>
            <a:ext cx="7046976" cy="485853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p:txBody>
      </p:sp>
      <p:sp>
        <p:nvSpPr>
          <p:cNvPr id="8" name="Plassholder for innhold 2"/>
          <p:cNvSpPr>
            <a:spLocks noGrp="1"/>
          </p:cNvSpPr>
          <p:nvPr>
            <p:ph idx="13" hasCustomPrompt="1"/>
          </p:nvPr>
        </p:nvSpPr>
        <p:spPr>
          <a:xfrm>
            <a:off x="15940186" y="7845147"/>
            <a:ext cx="7095852" cy="485853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p:txBody>
      </p:sp>
      <p:sp>
        <p:nvSpPr>
          <p:cNvPr id="9" name="Plassholder for innhold 2"/>
          <p:cNvSpPr>
            <a:spLocks noGrp="1"/>
          </p:cNvSpPr>
          <p:nvPr>
            <p:ph idx="14" hasCustomPrompt="1"/>
          </p:nvPr>
        </p:nvSpPr>
        <p:spPr>
          <a:xfrm>
            <a:off x="8671132" y="7853385"/>
            <a:ext cx="7046976" cy="485553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p:txBody>
      </p:sp>
      <p:sp>
        <p:nvSpPr>
          <p:cNvPr id="10" name="Plassholder for innhold 2"/>
          <p:cNvSpPr>
            <a:spLocks noGrp="1"/>
          </p:cNvSpPr>
          <p:nvPr>
            <p:ph idx="15" hasCustomPrompt="1"/>
          </p:nvPr>
        </p:nvSpPr>
        <p:spPr>
          <a:xfrm>
            <a:off x="1402079" y="7845147"/>
            <a:ext cx="7046976" cy="4858534"/>
          </a:xfrm>
        </p:spPr>
        <p:txBody>
          <a:bodyPr/>
          <a:lst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indent="-635000">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indent="-635000">
              <a:defRPr lang="en-US" sz="28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2540000" indent="-635000">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p:txBody>
      </p:sp>
    </p:spTree>
    <p:extLst>
      <p:ext uri="{BB962C8B-B14F-4D97-AF65-F5344CB8AC3E}">
        <p14:creationId xmlns:p14="http://schemas.microsoft.com/office/powerpoint/2010/main" val="3001136924"/>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7_Title">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24384000" cy="13716000"/>
          </a:xfrm>
          <a:prstGeom prst="rect">
            <a:avLst/>
          </a:prstGeom>
        </p:spPr>
      </p:pic>
      <p:sp>
        <p:nvSpPr>
          <p:cNvPr id="13" name="Shape 13"/>
          <p:cNvSpPr>
            <a:spLocks noGrp="1"/>
          </p:cNvSpPr>
          <p:nvPr>
            <p:ph type="title"/>
          </p:nvPr>
        </p:nvSpPr>
        <p:spPr>
          <a:xfrm>
            <a:off x="1519465" y="10938695"/>
            <a:ext cx="20828000" cy="2148655"/>
          </a:xfrm>
          <a:prstGeom prst="rect">
            <a:avLst/>
          </a:prstGeom>
        </p:spPr>
        <p:txBody>
          <a:bodyPr>
            <a:normAutofit/>
          </a:bodyPr>
          <a:lstStyle>
            <a:lvl1pPr algn="ctr">
              <a:defRPr sz="9600">
                <a:solidFill>
                  <a:srgbClr val="FFFFFF"/>
                </a:solidFill>
                <a:latin typeface="Arial" panose="020B0604020202020204" pitchFamily="34" charset="0"/>
                <a:cs typeface="Arial" panose="020B0604020202020204" pitchFamily="34" charset="0"/>
              </a:defRPr>
            </a:lvl1pPr>
          </a:lstStyle>
          <a:p>
            <a:endParaRPr/>
          </a:p>
        </p:txBody>
      </p:sp>
      <p:pic>
        <p:nvPicPr>
          <p:cNvPr id="5" name="Bild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6774" y="658249"/>
            <a:ext cx="1350267" cy="1356363"/>
          </a:xfrm>
          <a:prstGeom prst="rect">
            <a:avLst/>
          </a:prstGeom>
        </p:spPr>
      </p:pic>
    </p:spTree>
    <p:extLst>
      <p:ext uri="{BB962C8B-B14F-4D97-AF65-F5344CB8AC3E}">
        <p14:creationId xmlns:p14="http://schemas.microsoft.com/office/powerpoint/2010/main" val="3528634499"/>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Egendefinert oppsett">
    <p:spTree>
      <p:nvGrpSpPr>
        <p:cNvPr id="1" name=""/>
        <p:cNvGrpSpPr/>
        <p:nvPr/>
      </p:nvGrpSpPr>
      <p:grpSpPr>
        <a:xfrm>
          <a:off x="0" y="0"/>
          <a:ext cx="0" cy="0"/>
          <a:chOff x="0" y="0"/>
          <a:chExt cx="0" cy="0"/>
        </a:xfrm>
      </p:grpSpPr>
      <p:pic>
        <p:nvPicPr>
          <p:cNvPr id="4" name="Bild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30629" y="-48986"/>
            <a:ext cx="24514629" cy="13847156"/>
          </a:xfrm>
          <a:prstGeom prst="rect">
            <a:avLst/>
          </a:prstGeom>
        </p:spPr>
      </p:pic>
      <p:sp>
        <p:nvSpPr>
          <p:cNvPr id="5" name="Shape 13"/>
          <p:cNvSpPr>
            <a:spLocks noGrp="1"/>
          </p:cNvSpPr>
          <p:nvPr>
            <p:ph type="title"/>
          </p:nvPr>
        </p:nvSpPr>
        <p:spPr>
          <a:xfrm>
            <a:off x="1682750" y="10571304"/>
            <a:ext cx="20828000" cy="2148655"/>
          </a:xfrm>
          <a:prstGeom prst="rect">
            <a:avLst/>
          </a:prstGeom>
        </p:spPr>
        <p:txBody>
          <a:bodyPr/>
          <a:lstStyle>
            <a:lvl1pPr algn="ctr">
              <a:defRPr sz="8000">
                <a:solidFill>
                  <a:srgbClr val="FFFFFF"/>
                </a:solidFill>
                <a:latin typeface="Arial" panose="020B0604020202020204" pitchFamily="34" charset="0"/>
                <a:cs typeface="Arial" panose="020B0604020202020204" pitchFamily="34" charset="0"/>
              </a:defRPr>
            </a:lvl1pPr>
          </a:lstStyle>
          <a:p>
            <a:r>
              <a:t>Title Text</a:t>
            </a:r>
          </a:p>
        </p:txBody>
      </p:sp>
      <p:pic>
        <p:nvPicPr>
          <p:cNvPr id="6" name="Bild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201799" y="184721"/>
            <a:ext cx="1350267" cy="1356363"/>
          </a:xfrm>
          <a:prstGeom prst="rect">
            <a:avLst/>
          </a:prstGeom>
        </p:spPr>
      </p:pic>
    </p:spTree>
    <p:extLst>
      <p:ext uri="{BB962C8B-B14F-4D97-AF65-F5344CB8AC3E}">
        <p14:creationId xmlns:p14="http://schemas.microsoft.com/office/powerpoint/2010/main" val="341424504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8_Title">
    <p:spTree>
      <p:nvGrpSpPr>
        <p:cNvPr id="1" name=""/>
        <p:cNvGrpSpPr/>
        <p:nvPr/>
      </p:nvGrpSpPr>
      <p:grpSpPr>
        <a:xfrm>
          <a:off x="0" y="0"/>
          <a:ext cx="0" cy="0"/>
          <a:chOff x="0" y="0"/>
          <a:chExt cx="0" cy="0"/>
        </a:xfrm>
      </p:grpSpPr>
      <p:pic>
        <p:nvPicPr>
          <p:cNvPr id="2" name="Bil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 y="0"/>
            <a:ext cx="24384002" cy="13716001"/>
          </a:xfrm>
          <a:prstGeom prst="rect">
            <a:avLst/>
          </a:prstGeom>
        </p:spPr>
      </p:pic>
      <p:sp>
        <p:nvSpPr>
          <p:cNvPr id="13" name="Shape 13"/>
          <p:cNvSpPr>
            <a:spLocks noGrp="1"/>
          </p:cNvSpPr>
          <p:nvPr>
            <p:ph type="title"/>
          </p:nvPr>
        </p:nvSpPr>
        <p:spPr>
          <a:xfrm>
            <a:off x="1777999" y="11176617"/>
            <a:ext cx="20828000" cy="2148655"/>
          </a:xfrm>
          <a:prstGeom prst="rect">
            <a:avLst/>
          </a:prstGeom>
        </p:spPr>
        <p:txBody>
          <a:bodyPr/>
          <a:lstStyle>
            <a:lvl1pPr algn="ctr">
              <a:defRPr sz="8000">
                <a:solidFill>
                  <a:srgbClr val="FFFFFF"/>
                </a:solidFill>
                <a:latin typeface="Arial" panose="020B0604020202020204" pitchFamily="34" charset="0"/>
                <a:cs typeface="Arial" panose="020B0604020202020204" pitchFamily="34" charset="0"/>
              </a:defRPr>
            </a:lvl1pPr>
          </a:lstStyle>
          <a:p>
            <a:r>
              <a:t>Title Text</a:t>
            </a:r>
          </a:p>
        </p:txBody>
      </p:sp>
    </p:spTree>
    <p:extLst>
      <p:ext uri="{BB962C8B-B14F-4D97-AF65-F5344CB8AC3E}">
        <p14:creationId xmlns:p14="http://schemas.microsoft.com/office/powerpoint/2010/main" val="3022497276"/>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normAutofit/>
          </a:bodyPr>
          <a:lstStyle>
            <a:lvl1pPr marL="0" marR="0" indent="0" algn="l" defTabSz="825500" latinLnBrk="0">
              <a:lnSpc>
                <a:spcPct val="100000"/>
              </a:lnSpc>
              <a:spcBef>
                <a:spcPts val="0"/>
              </a:spcBef>
              <a:spcAft>
                <a:spcPts val="0"/>
              </a:spcAft>
              <a:buClrTx/>
              <a:buSzTx/>
              <a:buFontTx/>
              <a:buNone/>
              <a:tabLst/>
              <a:defRPr sz="4000" b="0" i="0" u="none" strike="noStrike" cap="none" spc="0" baseline="0" dirty="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stStyle>
          <a:p>
            <a:r>
              <a:t>Title Text</a:t>
            </a:r>
          </a:p>
        </p:txBody>
      </p:sp>
    </p:spTree>
    <p:extLst>
      <p:ext uri="{BB962C8B-B14F-4D97-AF65-F5344CB8AC3E}">
        <p14:creationId xmlns:p14="http://schemas.microsoft.com/office/powerpoint/2010/main" val="3169208783"/>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6023957"/>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reserve="1">
  <p:cSld name="3_Title">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24384000" cy="13716000"/>
          </a:xfrm>
          <a:prstGeom prst="rect">
            <a:avLst/>
          </a:prstGeom>
        </p:spPr>
      </p:pic>
      <p:sp>
        <p:nvSpPr>
          <p:cNvPr id="13" name="Shape 13"/>
          <p:cNvSpPr>
            <a:spLocks noGrp="1"/>
          </p:cNvSpPr>
          <p:nvPr>
            <p:ph type="title"/>
          </p:nvPr>
        </p:nvSpPr>
        <p:spPr>
          <a:xfrm>
            <a:off x="1519465" y="10938695"/>
            <a:ext cx="20828000" cy="2148655"/>
          </a:xfrm>
          <a:prstGeom prst="rect">
            <a:avLst/>
          </a:prstGeom>
        </p:spPr>
        <p:txBody>
          <a:bodyPr>
            <a:normAutofit/>
          </a:bodyPr>
          <a:lstStyle>
            <a:lvl1pPr algn="ctr">
              <a:defRPr sz="9600">
                <a:solidFill>
                  <a:srgbClr val="FFFFFF"/>
                </a:solidFill>
                <a:latin typeface="Arial" panose="020B0604020202020204" pitchFamily="34" charset="0"/>
                <a:cs typeface="Arial" panose="020B0604020202020204" pitchFamily="34" charset="0"/>
              </a:defRPr>
            </a:lvl1pPr>
          </a:lstStyle>
          <a:p>
            <a:endParaRPr/>
          </a:p>
        </p:txBody>
      </p:sp>
      <p:pic>
        <p:nvPicPr>
          <p:cNvPr id="5" name="Bild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6774" y="658249"/>
            <a:ext cx="1350267" cy="1356363"/>
          </a:xfrm>
          <a:prstGeom prst="rect">
            <a:avLst/>
          </a:prstGeom>
        </p:spPr>
      </p:pic>
    </p:spTree>
    <p:extLst>
      <p:ext uri="{BB962C8B-B14F-4D97-AF65-F5344CB8AC3E}">
        <p14:creationId xmlns:p14="http://schemas.microsoft.com/office/powerpoint/2010/main" val="79830044"/>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reserve="1">
  <p:cSld name="8_Title">
    <p:spTree>
      <p:nvGrpSpPr>
        <p:cNvPr id="1" name=""/>
        <p:cNvGrpSpPr/>
        <p:nvPr/>
      </p:nvGrpSpPr>
      <p:grpSpPr>
        <a:xfrm>
          <a:off x="0" y="0"/>
          <a:ext cx="0" cy="0"/>
          <a:chOff x="0" y="0"/>
          <a:chExt cx="0" cy="0"/>
        </a:xfrm>
      </p:grpSpPr>
      <p:pic>
        <p:nvPicPr>
          <p:cNvPr id="2" name="Bil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 y="0"/>
            <a:ext cx="24384002" cy="13716001"/>
          </a:xfrm>
          <a:prstGeom prst="rect">
            <a:avLst/>
          </a:prstGeom>
        </p:spPr>
      </p:pic>
      <p:sp>
        <p:nvSpPr>
          <p:cNvPr id="13" name="Shape 13"/>
          <p:cNvSpPr>
            <a:spLocks noGrp="1"/>
          </p:cNvSpPr>
          <p:nvPr>
            <p:ph type="title"/>
          </p:nvPr>
        </p:nvSpPr>
        <p:spPr>
          <a:xfrm>
            <a:off x="1777999" y="11176617"/>
            <a:ext cx="20828000" cy="2148655"/>
          </a:xfrm>
          <a:prstGeom prst="rect">
            <a:avLst/>
          </a:prstGeom>
        </p:spPr>
        <p:txBody>
          <a:bodyPr/>
          <a:lstStyle>
            <a:lvl1pPr algn="ctr">
              <a:defRPr sz="8000">
                <a:solidFill>
                  <a:srgbClr val="FFFFFF"/>
                </a:solidFill>
                <a:latin typeface="Arial" panose="020B0604020202020204" pitchFamily="34" charset="0"/>
                <a:cs typeface="Arial" panose="020B0604020202020204" pitchFamily="34" charset="0"/>
              </a:defRPr>
            </a:lvl1pPr>
          </a:lstStyle>
          <a:p>
            <a:r>
              <a:t>Title Text</a:t>
            </a:r>
          </a:p>
        </p:txBody>
      </p:sp>
    </p:spTree>
    <p:extLst>
      <p:ext uri="{BB962C8B-B14F-4D97-AF65-F5344CB8AC3E}">
        <p14:creationId xmlns:p14="http://schemas.microsoft.com/office/powerpoint/2010/main" val="1919211291"/>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reserve="1">
  <p:cSld name="6_Title">
    <p:spTree>
      <p:nvGrpSpPr>
        <p:cNvPr id="1" name=""/>
        <p:cNvGrpSpPr/>
        <p:nvPr/>
      </p:nvGrpSpPr>
      <p:grpSpPr>
        <a:xfrm>
          <a:off x="0" y="0"/>
          <a:ext cx="0" cy="0"/>
          <a:chOff x="0" y="0"/>
          <a:chExt cx="0" cy="0"/>
        </a:xfrm>
      </p:grpSpPr>
      <p:pic>
        <p:nvPicPr>
          <p:cNvPr id="3" name="Bild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
            <a:ext cx="24384002" cy="13716001"/>
          </a:xfrm>
          <a:prstGeom prst="rect">
            <a:avLst/>
          </a:prstGeom>
        </p:spPr>
      </p:pic>
      <p:sp>
        <p:nvSpPr>
          <p:cNvPr id="13" name="Shape 13"/>
          <p:cNvSpPr>
            <a:spLocks noGrp="1"/>
          </p:cNvSpPr>
          <p:nvPr>
            <p:ph type="title"/>
          </p:nvPr>
        </p:nvSpPr>
        <p:spPr>
          <a:xfrm>
            <a:off x="1682750" y="9852846"/>
            <a:ext cx="20828000" cy="2148655"/>
          </a:xfrm>
          <a:prstGeom prst="rect">
            <a:avLst/>
          </a:prstGeom>
        </p:spPr>
        <p:txBody>
          <a:bodyPr/>
          <a:lstStyle>
            <a:lvl1pPr algn="ctr">
              <a:defRPr sz="8000">
                <a:solidFill>
                  <a:schemeClr val="bg1"/>
                </a:solidFill>
                <a:latin typeface="Arial" panose="020B0604020202020204" pitchFamily="34" charset="0"/>
                <a:cs typeface="Arial" panose="020B0604020202020204" pitchFamily="34" charset="0"/>
              </a:defRPr>
            </a:lvl1pPr>
          </a:lstStyle>
          <a:p>
            <a:r>
              <a:t>Title Text</a:t>
            </a:r>
          </a:p>
        </p:txBody>
      </p:sp>
      <p:pic>
        <p:nvPicPr>
          <p:cNvPr id="5" name="Bild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6774" y="658249"/>
            <a:ext cx="1350267" cy="1356363"/>
          </a:xfrm>
          <a:prstGeom prst="rect">
            <a:avLst/>
          </a:prstGeom>
        </p:spPr>
      </p:pic>
    </p:spTree>
    <p:extLst>
      <p:ext uri="{BB962C8B-B14F-4D97-AF65-F5344CB8AC3E}">
        <p14:creationId xmlns:p14="http://schemas.microsoft.com/office/powerpoint/2010/main" val="2037316085"/>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reserve="1">
  <p:cSld name="4_Title">
    <p:spTree>
      <p:nvGrpSpPr>
        <p:cNvPr id="1" name=""/>
        <p:cNvGrpSpPr/>
        <p:nvPr/>
      </p:nvGrpSpPr>
      <p:grpSpPr>
        <a:xfrm>
          <a:off x="0" y="0"/>
          <a:ext cx="0" cy="0"/>
          <a:chOff x="0" y="0"/>
          <a:chExt cx="0" cy="0"/>
        </a:xfrm>
      </p:grpSpPr>
      <p:pic>
        <p:nvPicPr>
          <p:cNvPr id="2" name="Bil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24384002" cy="13716001"/>
          </a:xfrm>
          <a:prstGeom prst="rect">
            <a:avLst/>
          </a:prstGeom>
        </p:spPr>
      </p:pic>
      <p:sp>
        <p:nvSpPr>
          <p:cNvPr id="13" name="Shape 13"/>
          <p:cNvSpPr>
            <a:spLocks noGrp="1"/>
          </p:cNvSpPr>
          <p:nvPr>
            <p:ph type="title"/>
          </p:nvPr>
        </p:nvSpPr>
        <p:spPr>
          <a:xfrm>
            <a:off x="1682750" y="9950817"/>
            <a:ext cx="20828000" cy="2148655"/>
          </a:xfrm>
          <a:prstGeom prst="rect">
            <a:avLst/>
          </a:prstGeom>
        </p:spPr>
        <p:txBody>
          <a:bodyPr/>
          <a:lstStyle>
            <a:lvl1pPr algn="ctr">
              <a:defRPr sz="8000">
                <a:solidFill>
                  <a:srgbClr val="FFFFFF"/>
                </a:solidFill>
                <a:latin typeface="Arial" panose="020B0604020202020204" pitchFamily="34" charset="0"/>
                <a:cs typeface="Arial" panose="020B0604020202020204" pitchFamily="34" charset="0"/>
              </a:defRPr>
            </a:lvl1pPr>
          </a:lstStyle>
          <a:p>
            <a:r>
              <a:t>Title Text</a:t>
            </a:r>
          </a:p>
        </p:txBody>
      </p:sp>
      <p:pic>
        <p:nvPicPr>
          <p:cNvPr id="5" name="Bild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835616" y="903178"/>
            <a:ext cx="1350267" cy="1356363"/>
          </a:xfrm>
          <a:prstGeom prst="rect">
            <a:avLst/>
          </a:prstGeom>
        </p:spPr>
      </p:pic>
    </p:spTree>
    <p:extLst>
      <p:ext uri="{BB962C8B-B14F-4D97-AF65-F5344CB8AC3E}">
        <p14:creationId xmlns:p14="http://schemas.microsoft.com/office/powerpoint/2010/main" val="924866460"/>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4" name="Bild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30629" y="-48986"/>
            <a:ext cx="24514629" cy="13847156"/>
          </a:xfrm>
          <a:prstGeom prst="rect">
            <a:avLst/>
          </a:prstGeom>
        </p:spPr>
      </p:pic>
      <p:sp>
        <p:nvSpPr>
          <p:cNvPr id="5" name="Shape 13"/>
          <p:cNvSpPr>
            <a:spLocks noGrp="1"/>
          </p:cNvSpPr>
          <p:nvPr>
            <p:ph type="title"/>
          </p:nvPr>
        </p:nvSpPr>
        <p:spPr>
          <a:xfrm>
            <a:off x="1682750" y="10571304"/>
            <a:ext cx="20828000" cy="2148655"/>
          </a:xfrm>
          <a:prstGeom prst="rect">
            <a:avLst/>
          </a:prstGeom>
        </p:spPr>
        <p:txBody>
          <a:bodyPr/>
          <a:lstStyle>
            <a:lvl1pPr algn="ctr">
              <a:defRPr sz="8000">
                <a:solidFill>
                  <a:srgbClr val="FFFFFF"/>
                </a:solidFill>
                <a:latin typeface="Arial" panose="020B0604020202020204" pitchFamily="34" charset="0"/>
                <a:cs typeface="Arial" panose="020B0604020202020204" pitchFamily="34" charset="0"/>
              </a:defRPr>
            </a:lvl1pPr>
          </a:lstStyle>
          <a:p>
            <a:r>
              <a:t>Title Text</a:t>
            </a:r>
          </a:p>
        </p:txBody>
      </p:sp>
      <p:pic>
        <p:nvPicPr>
          <p:cNvPr id="6" name="Bild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201799" y="184721"/>
            <a:ext cx="1350267" cy="1356363"/>
          </a:xfrm>
          <a:prstGeom prst="rect">
            <a:avLst/>
          </a:prstGeom>
        </p:spPr>
      </p:pic>
    </p:spTree>
    <p:extLst>
      <p:ext uri="{BB962C8B-B14F-4D97-AF65-F5344CB8AC3E}">
        <p14:creationId xmlns:p14="http://schemas.microsoft.com/office/powerpoint/2010/main" val="408162495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5_Title">
    <p:spTree>
      <p:nvGrpSpPr>
        <p:cNvPr id="1" name=""/>
        <p:cNvGrpSpPr/>
        <p:nvPr/>
      </p:nvGrpSpPr>
      <p:grpSpPr>
        <a:xfrm>
          <a:off x="0" y="0"/>
          <a:ext cx="0" cy="0"/>
          <a:chOff x="0" y="0"/>
          <a:chExt cx="0" cy="0"/>
        </a:xfrm>
      </p:grpSpPr>
      <p:pic>
        <p:nvPicPr>
          <p:cNvPr id="2" name="Bil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24384000" cy="13716000"/>
          </a:xfrm>
          <a:prstGeom prst="rect">
            <a:avLst/>
          </a:prstGeom>
        </p:spPr>
      </p:pic>
      <p:sp>
        <p:nvSpPr>
          <p:cNvPr id="13" name="Shape 13"/>
          <p:cNvSpPr>
            <a:spLocks noGrp="1"/>
          </p:cNvSpPr>
          <p:nvPr>
            <p:ph type="title"/>
          </p:nvPr>
        </p:nvSpPr>
        <p:spPr>
          <a:xfrm>
            <a:off x="1682750" y="9852846"/>
            <a:ext cx="20828000" cy="2148655"/>
          </a:xfrm>
          <a:prstGeom prst="rect">
            <a:avLst/>
          </a:prstGeom>
        </p:spPr>
        <p:txBody>
          <a:bodyPr/>
          <a:lstStyle>
            <a:lvl1pPr algn="ctr">
              <a:defRPr sz="8000">
                <a:solidFill>
                  <a:schemeClr val="bg1"/>
                </a:solidFill>
                <a:latin typeface="Arial" panose="020B0604020202020204" pitchFamily="34" charset="0"/>
                <a:cs typeface="Arial" panose="020B0604020202020204" pitchFamily="34" charset="0"/>
              </a:defRPr>
            </a:lvl1pPr>
          </a:lstStyle>
          <a:p>
            <a:r>
              <a:t>Title Text</a:t>
            </a:r>
          </a:p>
        </p:txBody>
      </p:sp>
      <p:pic>
        <p:nvPicPr>
          <p:cNvPr id="5" name="Bild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6774" y="658249"/>
            <a:ext cx="1350267" cy="1356363"/>
          </a:xfrm>
          <a:prstGeom prst="rect">
            <a:avLst/>
          </a:prstGeom>
        </p:spPr>
      </p:pic>
    </p:spTree>
    <p:extLst>
      <p:ext uri="{BB962C8B-B14F-4D97-AF65-F5344CB8AC3E}">
        <p14:creationId xmlns:p14="http://schemas.microsoft.com/office/powerpoint/2010/main" val="336115227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reserve="1">
  <p:cSld name="6_Title">
    <p:spTree>
      <p:nvGrpSpPr>
        <p:cNvPr id="1" name=""/>
        <p:cNvGrpSpPr/>
        <p:nvPr/>
      </p:nvGrpSpPr>
      <p:grpSpPr>
        <a:xfrm>
          <a:off x="0" y="0"/>
          <a:ext cx="0" cy="0"/>
          <a:chOff x="0" y="0"/>
          <a:chExt cx="0" cy="0"/>
        </a:xfrm>
      </p:grpSpPr>
      <p:pic>
        <p:nvPicPr>
          <p:cNvPr id="3" name="Bild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
            <a:ext cx="24384002" cy="13716001"/>
          </a:xfrm>
          <a:prstGeom prst="rect">
            <a:avLst/>
          </a:prstGeom>
        </p:spPr>
      </p:pic>
      <p:sp>
        <p:nvSpPr>
          <p:cNvPr id="13" name="Shape 13"/>
          <p:cNvSpPr>
            <a:spLocks noGrp="1"/>
          </p:cNvSpPr>
          <p:nvPr>
            <p:ph type="title"/>
          </p:nvPr>
        </p:nvSpPr>
        <p:spPr>
          <a:xfrm>
            <a:off x="1682750" y="9852846"/>
            <a:ext cx="20828000" cy="2148655"/>
          </a:xfrm>
          <a:prstGeom prst="rect">
            <a:avLst/>
          </a:prstGeom>
        </p:spPr>
        <p:txBody>
          <a:bodyPr/>
          <a:lstStyle>
            <a:lvl1pPr algn="ctr">
              <a:defRPr sz="8000">
                <a:solidFill>
                  <a:schemeClr val="bg1"/>
                </a:solidFill>
                <a:latin typeface="Arial" panose="020B0604020202020204" pitchFamily="34" charset="0"/>
                <a:cs typeface="Arial" panose="020B0604020202020204" pitchFamily="34" charset="0"/>
              </a:defRPr>
            </a:lvl1pPr>
          </a:lstStyle>
          <a:p>
            <a:r>
              <a:t>Title Text</a:t>
            </a:r>
          </a:p>
        </p:txBody>
      </p:sp>
      <p:pic>
        <p:nvPicPr>
          <p:cNvPr id="5" name="Bild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6774" y="658249"/>
            <a:ext cx="1350267" cy="1356363"/>
          </a:xfrm>
          <a:prstGeom prst="rect">
            <a:avLst/>
          </a:prstGeom>
        </p:spPr>
      </p:pic>
    </p:spTree>
    <p:extLst>
      <p:ext uri="{BB962C8B-B14F-4D97-AF65-F5344CB8AC3E}">
        <p14:creationId xmlns:p14="http://schemas.microsoft.com/office/powerpoint/2010/main" val="208217203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reserve="1">
  <p:cSld name="1_Title">
    <p:spTree>
      <p:nvGrpSpPr>
        <p:cNvPr id="1" name=""/>
        <p:cNvGrpSpPr/>
        <p:nvPr/>
      </p:nvGrpSpPr>
      <p:grpSpPr>
        <a:xfrm>
          <a:off x="0" y="0"/>
          <a:ext cx="0" cy="0"/>
          <a:chOff x="0" y="0"/>
          <a:chExt cx="0" cy="0"/>
        </a:xfrm>
      </p:grpSpPr>
      <p:pic>
        <p:nvPicPr>
          <p:cNvPr id="2" name="Bil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24384000" cy="13716000"/>
          </a:xfrm>
          <a:prstGeom prst="rect">
            <a:avLst/>
          </a:prstGeom>
        </p:spPr>
      </p:pic>
      <p:sp>
        <p:nvSpPr>
          <p:cNvPr id="13" name="Shape 13"/>
          <p:cNvSpPr>
            <a:spLocks noGrp="1"/>
          </p:cNvSpPr>
          <p:nvPr>
            <p:ph type="title"/>
          </p:nvPr>
        </p:nvSpPr>
        <p:spPr>
          <a:xfrm>
            <a:off x="1778000" y="11120172"/>
            <a:ext cx="20828000" cy="2148655"/>
          </a:xfrm>
          <a:prstGeom prst="rect">
            <a:avLst/>
          </a:prstGeom>
        </p:spPr>
        <p:txBody>
          <a:bodyPr/>
          <a:lstStyle>
            <a:lvl1pPr algn="ctr">
              <a:defRPr sz="8000">
                <a:solidFill>
                  <a:srgbClr val="FFFFFF"/>
                </a:solidFill>
                <a:latin typeface="Arial" panose="020B0604020202020204" pitchFamily="34" charset="0"/>
                <a:cs typeface="Arial" panose="020B0604020202020204" pitchFamily="34" charset="0"/>
              </a:defRPr>
            </a:lvl1pPr>
          </a:lstStyle>
          <a:p>
            <a:r>
              <a:t>Title Text</a:t>
            </a:r>
          </a:p>
        </p:txBody>
      </p:sp>
    </p:spTree>
    <p:extLst>
      <p:ext uri="{BB962C8B-B14F-4D97-AF65-F5344CB8AC3E}">
        <p14:creationId xmlns:p14="http://schemas.microsoft.com/office/powerpoint/2010/main" val="314170753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reserve="1">
  <p:cSld name="4_Title">
    <p:spTree>
      <p:nvGrpSpPr>
        <p:cNvPr id="1" name=""/>
        <p:cNvGrpSpPr/>
        <p:nvPr/>
      </p:nvGrpSpPr>
      <p:grpSpPr>
        <a:xfrm>
          <a:off x="0" y="0"/>
          <a:ext cx="0" cy="0"/>
          <a:chOff x="0" y="0"/>
          <a:chExt cx="0" cy="0"/>
        </a:xfrm>
      </p:grpSpPr>
      <p:pic>
        <p:nvPicPr>
          <p:cNvPr id="2" name="Bil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24384002" cy="13716001"/>
          </a:xfrm>
          <a:prstGeom prst="rect">
            <a:avLst/>
          </a:prstGeom>
        </p:spPr>
      </p:pic>
      <p:sp>
        <p:nvSpPr>
          <p:cNvPr id="13" name="Shape 13"/>
          <p:cNvSpPr>
            <a:spLocks noGrp="1"/>
          </p:cNvSpPr>
          <p:nvPr>
            <p:ph type="title"/>
          </p:nvPr>
        </p:nvSpPr>
        <p:spPr>
          <a:xfrm>
            <a:off x="1682750" y="9950817"/>
            <a:ext cx="20828000" cy="2148655"/>
          </a:xfrm>
          <a:prstGeom prst="rect">
            <a:avLst/>
          </a:prstGeom>
        </p:spPr>
        <p:txBody>
          <a:bodyPr/>
          <a:lstStyle>
            <a:lvl1pPr algn="ctr">
              <a:defRPr sz="8000">
                <a:solidFill>
                  <a:srgbClr val="FFFFFF"/>
                </a:solidFill>
                <a:latin typeface="Arial" panose="020B0604020202020204" pitchFamily="34" charset="0"/>
                <a:cs typeface="Arial" panose="020B0604020202020204" pitchFamily="34" charset="0"/>
              </a:defRPr>
            </a:lvl1pPr>
          </a:lstStyle>
          <a:p>
            <a:r>
              <a:t>Title Text</a:t>
            </a:r>
          </a:p>
        </p:txBody>
      </p:sp>
      <p:pic>
        <p:nvPicPr>
          <p:cNvPr id="5" name="Bild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835616" y="903178"/>
            <a:ext cx="1350267" cy="1356363"/>
          </a:xfrm>
          <a:prstGeom prst="rect">
            <a:avLst/>
          </a:prstGeom>
        </p:spPr>
      </p:pic>
    </p:spTree>
    <p:extLst>
      <p:ext uri="{BB962C8B-B14F-4D97-AF65-F5344CB8AC3E}">
        <p14:creationId xmlns:p14="http://schemas.microsoft.com/office/powerpoint/2010/main" val="101088467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4" name="Bild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30629" y="-48986"/>
            <a:ext cx="24514629" cy="13847156"/>
          </a:xfrm>
          <a:prstGeom prst="rect">
            <a:avLst/>
          </a:prstGeom>
        </p:spPr>
      </p:pic>
      <p:sp>
        <p:nvSpPr>
          <p:cNvPr id="5" name="Shape 13"/>
          <p:cNvSpPr>
            <a:spLocks noGrp="1"/>
          </p:cNvSpPr>
          <p:nvPr>
            <p:ph type="title"/>
          </p:nvPr>
        </p:nvSpPr>
        <p:spPr>
          <a:xfrm>
            <a:off x="1682750" y="10571304"/>
            <a:ext cx="20828000" cy="2148655"/>
          </a:xfrm>
          <a:prstGeom prst="rect">
            <a:avLst/>
          </a:prstGeom>
        </p:spPr>
        <p:txBody>
          <a:bodyPr/>
          <a:lstStyle>
            <a:lvl1pPr algn="ctr">
              <a:defRPr sz="8000">
                <a:solidFill>
                  <a:srgbClr val="FFFFFF"/>
                </a:solidFill>
                <a:latin typeface="Arial" panose="020B0604020202020204" pitchFamily="34" charset="0"/>
                <a:cs typeface="Arial" panose="020B0604020202020204" pitchFamily="34" charset="0"/>
              </a:defRPr>
            </a:lvl1pPr>
          </a:lstStyle>
          <a:p>
            <a:r>
              <a:t>Title Text</a:t>
            </a:r>
          </a:p>
        </p:txBody>
      </p:sp>
      <p:pic>
        <p:nvPicPr>
          <p:cNvPr id="6" name="Bild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201799" y="184721"/>
            <a:ext cx="1350267" cy="1356363"/>
          </a:xfrm>
          <a:prstGeom prst="rect">
            <a:avLst/>
          </a:prstGeom>
        </p:spPr>
      </p:pic>
    </p:spTree>
    <p:extLst>
      <p:ext uri="{BB962C8B-B14F-4D97-AF65-F5344CB8AC3E}">
        <p14:creationId xmlns:p14="http://schemas.microsoft.com/office/powerpoint/2010/main" val="399922419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0CE90A-F195-4F6A-AAE2-E0B94AE1BC3E}"/>
              </a:ext>
            </a:extLst>
          </p:cNvPr>
          <p:cNvPicPr>
            <a:picLocks noChangeAspect="1"/>
          </p:cNvPicPr>
          <p:nvPr userDrawn="1"/>
        </p:nvPicPr>
        <p:blipFill>
          <a:blip r:embed="rId2"/>
          <a:stretch>
            <a:fillRect/>
          </a:stretch>
        </p:blipFill>
        <p:spPr>
          <a:xfrm>
            <a:off x="-1" y="0"/>
            <a:ext cx="24384001" cy="13716000"/>
          </a:xfrm>
          <a:prstGeom prst="rect">
            <a:avLst/>
          </a:prstGeom>
        </p:spPr>
      </p:pic>
      <p:pic>
        <p:nvPicPr>
          <p:cNvPr id="8" name="Bilde 4">
            <a:extLst>
              <a:ext uri="{FF2B5EF4-FFF2-40B4-BE49-F238E27FC236}">
                <a16:creationId xmlns:a16="http://schemas.microsoft.com/office/drawing/2014/main" id="{2E3C9E30-0FC0-473E-8343-7C0E12F05A4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6774" y="658249"/>
            <a:ext cx="1350267" cy="1356363"/>
          </a:xfrm>
          <a:prstGeom prst="rect">
            <a:avLst/>
          </a:prstGeom>
        </p:spPr>
      </p:pic>
      <p:sp>
        <p:nvSpPr>
          <p:cNvPr id="4" name="Shape 13">
            <a:extLst>
              <a:ext uri="{FF2B5EF4-FFF2-40B4-BE49-F238E27FC236}">
                <a16:creationId xmlns:a16="http://schemas.microsoft.com/office/drawing/2014/main" id="{5DAEA707-BAFB-45C9-8EC8-44EA986B188A}"/>
              </a:ext>
            </a:extLst>
          </p:cNvPr>
          <p:cNvSpPr>
            <a:spLocks noGrp="1"/>
          </p:cNvSpPr>
          <p:nvPr>
            <p:ph type="title"/>
          </p:nvPr>
        </p:nvSpPr>
        <p:spPr>
          <a:xfrm>
            <a:off x="1106774" y="7591696"/>
            <a:ext cx="13785850" cy="1356363"/>
          </a:xfrm>
          <a:prstGeom prst="rect">
            <a:avLst/>
          </a:prstGeom>
        </p:spPr>
        <p:txBody>
          <a:bodyPr>
            <a:normAutofit/>
          </a:bodyPr>
          <a:lstStyle>
            <a:lvl1pPr algn="l">
              <a:defRPr sz="6000" b="1">
                <a:solidFill>
                  <a:srgbClr val="FFFFFF"/>
                </a:solidFill>
                <a:latin typeface="Arial" panose="020B0604020202020204" pitchFamily="34" charset="0"/>
                <a:cs typeface="Arial" panose="020B0604020202020204" pitchFamily="34" charset="0"/>
              </a:defRPr>
            </a:lvl1pPr>
          </a:lstStyle>
          <a:p>
            <a:r>
              <a:t>Title Text</a:t>
            </a:r>
          </a:p>
        </p:txBody>
      </p:sp>
    </p:spTree>
    <p:extLst>
      <p:ext uri="{BB962C8B-B14F-4D97-AF65-F5344CB8AC3E}">
        <p14:creationId xmlns:p14="http://schemas.microsoft.com/office/powerpoint/2010/main" val="153163273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unktlister">
    <p:spTree>
      <p:nvGrpSpPr>
        <p:cNvPr id="1" name=""/>
        <p:cNvGrpSpPr/>
        <p:nvPr/>
      </p:nvGrpSpPr>
      <p:grpSpPr>
        <a:xfrm>
          <a:off x="0" y="0"/>
          <a:ext cx="0" cy="0"/>
          <a:chOff x="0" y="0"/>
          <a:chExt cx="0" cy="0"/>
        </a:xfrm>
      </p:grpSpPr>
      <p:sp>
        <p:nvSpPr>
          <p:cNvPr id="51" name="Shape 51"/>
          <p:cNvSpPr>
            <a:spLocks noGrp="1"/>
          </p:cNvSpPr>
          <p:nvPr>
            <p:ph type="title"/>
          </p:nvPr>
        </p:nvSpPr>
        <p:spPr>
          <a:prstGeom prst="rect">
            <a:avLst/>
          </a:prstGeom>
        </p:spPr>
        <p:txBody>
          <a:bodyPr>
            <a:normAutofit/>
          </a:bodyPr>
          <a:lstStyle>
            <a:lvl1pPr>
              <a:defRPr sz="4400">
                <a:latin typeface="Arial" panose="020B0604020202020204" pitchFamily="34" charset="0"/>
                <a:cs typeface="Arial" panose="020B0604020202020204" pitchFamily="34" charset="0"/>
              </a:defRPr>
            </a:lvl1pPr>
          </a:lstStyle>
          <a:p>
            <a:r>
              <a:t>Title Text</a:t>
            </a:r>
          </a:p>
        </p:txBody>
      </p:sp>
      <p:sp>
        <p:nvSpPr>
          <p:cNvPr id="5" name="Plassholder for innhold 2"/>
          <p:cNvSpPr>
            <a:spLocks noGrp="1"/>
          </p:cNvSpPr>
          <p:nvPr>
            <p:ph idx="10" hasCustomPrompt="1"/>
          </p:nvPr>
        </p:nvSpPr>
        <p:spPr>
          <a:xfrm>
            <a:off x="1402078" y="2639291"/>
            <a:ext cx="21633959" cy="9871364"/>
          </a:xfrm>
        </p:spPr>
        <p:txBody>
          <a:bodyPr>
            <a:normAutofit/>
          </a:bodyPr>
          <a:lstStyle>
            <a:lvl1pPr marL="635000" indent="-635000">
              <a:spcBef>
                <a:spcPts val="1800"/>
              </a:spcBef>
              <a:spcAft>
                <a:spcPts val="600"/>
              </a:spcAft>
              <a:buClr>
                <a:srgbClr val="3D4A9A"/>
              </a:buClr>
              <a:buSzPct val="150000"/>
              <a:buFont typeface="Arial" panose="020B0604020202020204" pitchFamily="34" charset="0"/>
              <a:buChar char="•"/>
              <a:defRPr sz="3600">
                <a:latin typeface="Arial" panose="020B0604020202020204" pitchFamily="34" charset="0"/>
                <a:cs typeface="Arial" panose="020B0604020202020204" pitchFamily="34" charset="0"/>
              </a:defRPr>
            </a:lvl1pPr>
            <a:lvl2pPr marL="1270000" indent="-635000">
              <a:spcBef>
                <a:spcPts val="1200"/>
              </a:spcBef>
              <a:spcAft>
                <a:spcPts val="600"/>
              </a:spcAft>
              <a:buClr>
                <a:srgbClr val="404A9A"/>
              </a:buClr>
              <a:buSzPct val="100000"/>
              <a:buFont typeface="Courier New" panose="02070309020205020404" pitchFamily="49" charset="0"/>
              <a:buChar char="o"/>
              <a:defRPr sz="3200">
                <a:latin typeface="Arial" panose="020B0604020202020204" pitchFamily="34" charset="0"/>
                <a:cs typeface="Arial" panose="020B0604020202020204" pitchFamily="34" charset="0"/>
              </a:defRPr>
            </a:lvl2pPr>
            <a:lvl3pPr marL="1905000" indent="-635000">
              <a:spcBef>
                <a:spcPts val="1200"/>
              </a:spcBef>
              <a:spcAft>
                <a:spcPts val="600"/>
              </a:spcAft>
              <a:buClr>
                <a:srgbClr val="A19487"/>
              </a:buClr>
              <a:buSzPct val="150000"/>
              <a:buFont typeface="Arial" panose="020B0604020202020204" pitchFamily="34" charset="0"/>
              <a:buChar char="•"/>
              <a:defRPr sz="2800">
                <a:latin typeface="Arial" panose="020B0604020202020204" pitchFamily="34" charset="0"/>
                <a:cs typeface="Arial" panose="020B0604020202020204" pitchFamily="34" charset="0"/>
              </a:defRPr>
            </a:lvl3pPr>
            <a:lvl4pPr marL="2540000" indent="-635000">
              <a:spcBef>
                <a:spcPts val="1200"/>
              </a:spcBef>
              <a:spcAft>
                <a:spcPts val="600"/>
              </a:spcAft>
              <a:buClr>
                <a:srgbClr val="A19487"/>
              </a:buClr>
              <a:buSzPct val="80000"/>
              <a:buFont typeface="Courier New" panose="02070309020205020404" pitchFamily="49" charset="0"/>
              <a:buChar char="o"/>
              <a:defRPr sz="2400">
                <a:latin typeface="Arial" panose="020B0604020202020204" pitchFamily="34" charset="0"/>
                <a:cs typeface="Arial" panose="020B0604020202020204" pitchFamily="34" charset="0"/>
              </a:defRPr>
            </a:lvl4pPr>
          </a:lstStyle>
          <a:p>
            <a:r>
              <a:rPr lang="en-US"/>
              <a:t>Body Level One</a:t>
            </a:r>
          </a:p>
          <a:p>
            <a:pPr lvl="1"/>
            <a:r>
              <a:rPr lang="en-US"/>
              <a:t>Body Level Two</a:t>
            </a:r>
          </a:p>
          <a:p>
            <a:pPr lvl="2"/>
            <a:r>
              <a:rPr lang="en-US"/>
              <a:t>Body Level Three</a:t>
            </a:r>
          </a:p>
          <a:p>
            <a:pPr lvl="3"/>
            <a:r>
              <a:rPr lang="en-US"/>
              <a:t>Body Level Four</a:t>
            </a:r>
          </a:p>
        </p:txBody>
      </p:sp>
    </p:spTree>
    <p:extLst>
      <p:ext uri="{BB962C8B-B14F-4D97-AF65-F5344CB8AC3E}">
        <p14:creationId xmlns:p14="http://schemas.microsoft.com/office/powerpoint/2010/main" val="290862560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image" Target="../media/image12.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2.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Shape 3"/>
          <p:cNvSpPr>
            <a:spLocks noGrp="1"/>
          </p:cNvSpPr>
          <p:nvPr>
            <p:ph type="title"/>
          </p:nvPr>
        </p:nvSpPr>
        <p:spPr>
          <a:xfrm>
            <a:off x="1402079" y="431799"/>
            <a:ext cx="21633959" cy="186130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4" name="Shape 4"/>
          <p:cNvSpPr>
            <a:spLocks noGrp="1"/>
          </p:cNvSpPr>
          <p:nvPr>
            <p:ph type="body" idx="1"/>
          </p:nvPr>
        </p:nvSpPr>
        <p:spPr>
          <a:xfrm>
            <a:off x="1402080" y="2540000"/>
            <a:ext cx="21633958" cy="999998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a:t>Body Level Four</a:t>
            </a:r>
          </a:p>
        </p:txBody>
      </p:sp>
      <p:pic>
        <p:nvPicPr>
          <p:cNvPr id="6" name="Content Placeholder 6">
            <a:extLst>
              <a:ext uri="{FF2B5EF4-FFF2-40B4-BE49-F238E27FC236}">
                <a16:creationId xmlns:a16="http://schemas.microsoft.com/office/drawing/2014/main" id="{DCD2AD2E-506D-42B7-A2C2-779E4E751C91}"/>
              </a:ext>
            </a:extLst>
          </p:cNvPr>
          <p:cNvPicPr>
            <a:picLocks noChangeAspect="1"/>
          </p:cNvPicPr>
          <p:nvPr userDrawn="1"/>
        </p:nvPicPr>
        <p:blipFill rotWithShape="1">
          <a:blip r:embed="rId23" cstate="screen">
            <a:extLst>
              <a:ext uri="{28A0092B-C50C-407E-A947-70E740481C1C}">
                <a14:useLocalDpi xmlns:a14="http://schemas.microsoft.com/office/drawing/2010/main"/>
              </a:ext>
            </a:extLst>
          </a:blip>
          <a:srcRect/>
          <a:stretch/>
        </p:blipFill>
        <p:spPr>
          <a:xfrm>
            <a:off x="22766698" y="12539980"/>
            <a:ext cx="1054796" cy="966896"/>
          </a:xfrm>
          <a:prstGeom prst="rect">
            <a:avLst/>
          </a:prstGeom>
        </p:spPr>
      </p:pic>
      <p:pic>
        <p:nvPicPr>
          <p:cNvPr id="5" name="Content Placeholder 4">
            <a:extLst>
              <a:ext uri="{FF2B5EF4-FFF2-40B4-BE49-F238E27FC236}">
                <a16:creationId xmlns:a16="http://schemas.microsoft.com/office/drawing/2014/main" id="{C0C4654B-7224-4CCB-B81D-CC024A19CBE9}"/>
              </a:ext>
            </a:extLst>
          </p:cNvPr>
          <p:cNvPicPr>
            <a:picLocks noChangeAspect="1"/>
          </p:cNvPicPr>
          <p:nvPr userDrawn="1"/>
        </p:nvPicPr>
        <p:blipFill rotWithShape="1">
          <a:blip r:embed="rId24" cstate="screen">
            <a:extLst>
              <a:ext uri="{28A0092B-C50C-407E-A947-70E740481C1C}">
                <a14:useLocalDpi xmlns:a14="http://schemas.microsoft.com/office/drawing/2010/main"/>
              </a:ext>
            </a:extLst>
          </a:blip>
          <a:srcRect/>
          <a:stretch/>
        </p:blipFill>
        <p:spPr>
          <a:xfrm>
            <a:off x="22766699" y="12482830"/>
            <a:ext cx="987458" cy="1024046"/>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205592446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71" r:id="rId8"/>
    <p:sldLayoutId id="2147483745" r:id="rId9"/>
    <p:sldLayoutId id="2147483747" r:id="rId10"/>
    <p:sldLayoutId id="2147483753" r:id="rId11"/>
    <p:sldLayoutId id="2147483760" r:id="rId12"/>
    <p:sldLayoutId id="2147483761" r:id="rId13"/>
    <p:sldLayoutId id="2147483762" r:id="rId14"/>
    <p:sldLayoutId id="2147483768" r:id="rId15"/>
    <p:sldLayoutId id="2147483769" r:id="rId16"/>
    <p:sldLayoutId id="2147483770" r:id="rId17"/>
    <p:sldLayoutId id="2147483806" r:id="rId18"/>
    <p:sldLayoutId id="2147483810" r:id="rId19"/>
    <p:sldLayoutId id="2147483838" r:id="rId20"/>
    <p:sldLayoutId id="2147483847" r:id="rId21"/>
  </p:sldLayoutIdLst>
  <p:transition spd="med"/>
  <p:hf sldNum="0" hdr="0" ftr="0" dt="0"/>
  <p:txStyles>
    <p:titleStyle>
      <a:lvl1pPr marL="0" marR="0" indent="0" algn="l"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p:titleStyle>
    <p:body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marR="0" indent="-635000" algn="l" defTabSz="825500" rtl="0" latinLnBrk="0">
        <a:lnSpc>
          <a:spcPct val="100000"/>
        </a:lnSpc>
        <a:spcBef>
          <a:spcPts val="0"/>
        </a:spcBef>
        <a:spcAft>
          <a:spcPts val="1200"/>
        </a:spcAft>
        <a:buClr>
          <a:srgbClr val="CD1D84"/>
        </a:buClr>
        <a:buSzPct val="125000"/>
        <a:buFont typeface="Arial" panose="020B0604020202020204" pitchFamily="34" charset="0"/>
        <a:buChar char="•"/>
        <a:tabLst/>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marR="0" indent="-635000" algn="l" defTabSz="825500" rtl="0" latinLnBrk="0">
        <a:lnSpc>
          <a:spcPct val="100000"/>
        </a:lnSpc>
        <a:spcBef>
          <a:spcPts val="0"/>
        </a:spcBef>
        <a:spcAft>
          <a:spcPts val="1200"/>
        </a:spcAft>
        <a:buClr>
          <a:srgbClr val="A19487"/>
        </a:buClr>
        <a:buSzPct val="125000"/>
        <a:buFont typeface="Arial" panose="020B0604020202020204" pitchFamily="34" charset="0"/>
        <a:buChar char="•"/>
        <a:tabLst/>
        <a:defRPr lang="en-US" sz="28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marR="0" indent="-635000" algn="l" defTabSz="825500" rtl="0" latinLnBrk="0">
        <a:lnSpc>
          <a:spcPct val="100000"/>
        </a:lnSpc>
        <a:spcBef>
          <a:spcPts val="0"/>
        </a:spcBef>
        <a:spcAft>
          <a:spcPts val="1200"/>
        </a:spcAft>
        <a:buClr>
          <a:srgbClr val="A19487"/>
        </a:buClr>
        <a:buSzPct val="125000"/>
        <a:buFont typeface="Arial" panose="020B0604020202020204" pitchFamily="34" charset="0"/>
        <a:buChar char="•"/>
        <a:tabLst/>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vl5pPr marL="3175000" marR="0" indent="-63500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5pPr>
      <a:lvl6pPr marL="366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6pPr>
      <a:lvl7pPr marL="429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7pPr>
      <a:lvl8pPr marL="493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8pPr>
      <a:lvl9pPr marL="556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9pPr>
    </p:bodyStyle>
    <p:otherStyle>
      <a:lvl1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1pPr>
      <a:lvl2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2pPr>
      <a:lvl3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3pPr>
      <a:lvl4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4pPr>
      <a:lvl5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5pPr>
      <a:lvl6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6pPr>
      <a:lvl7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7pPr>
      <a:lvl8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8pPr>
      <a:lvl9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Shape 3"/>
          <p:cNvSpPr>
            <a:spLocks noGrp="1"/>
          </p:cNvSpPr>
          <p:nvPr>
            <p:ph type="title"/>
          </p:nvPr>
        </p:nvSpPr>
        <p:spPr>
          <a:xfrm>
            <a:off x="1402079" y="431799"/>
            <a:ext cx="21633959" cy="186130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4" name="Shape 4"/>
          <p:cNvSpPr>
            <a:spLocks noGrp="1"/>
          </p:cNvSpPr>
          <p:nvPr>
            <p:ph type="body" idx="1"/>
          </p:nvPr>
        </p:nvSpPr>
        <p:spPr>
          <a:xfrm>
            <a:off x="1402080" y="2540000"/>
            <a:ext cx="21633958" cy="999998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rPr lang="en-US"/>
              <a:t>Body Level One</a:t>
            </a:r>
          </a:p>
          <a:p>
            <a:pPr marL="1270000" marR="0" lvl="1" indent="-635000" algn="l" defTabSz="825500" rtl="0" latinLnBrk="0">
              <a:lnSpc>
                <a:spcPct val="100000"/>
              </a:lnSpc>
              <a:spcBef>
                <a:spcPts val="1200"/>
              </a:spcBef>
              <a:spcAft>
                <a:spcPts val="600"/>
              </a:spcAft>
              <a:buClr>
                <a:srgbClr val="404A9A"/>
              </a:buClr>
              <a:buSzPct val="100000"/>
              <a:buFont typeface="Courier New" panose="02070309020205020404" pitchFamily="49" charset="0"/>
              <a:buChar char="o"/>
              <a:tabLst/>
            </a:pPr>
            <a:r>
              <a:rPr lang="en-US"/>
              <a:t>Body Level Two</a:t>
            </a:r>
          </a:p>
          <a:p>
            <a:pPr marL="1905000" marR="0" lvl="2" indent="-635000" algn="l" defTabSz="825500" rtl="0" latinLnBrk="0">
              <a:lnSpc>
                <a:spcPct val="100000"/>
              </a:lnSpc>
              <a:spcBef>
                <a:spcPts val="1200"/>
              </a:spcBef>
              <a:spcAft>
                <a:spcPts val="600"/>
              </a:spcAft>
              <a:buClr>
                <a:srgbClr val="A19487"/>
              </a:buClr>
              <a:buSzPct val="150000"/>
              <a:buFont typeface="Arial" panose="020B0604020202020204" pitchFamily="34" charset="0"/>
              <a:buChar char="•"/>
              <a:tabLst/>
            </a:pPr>
            <a:r>
              <a:rPr lang="en-US"/>
              <a:t>Body Level Three</a:t>
            </a:r>
          </a:p>
          <a:p>
            <a:pPr marL="2540000" marR="0" lvl="3" indent="-635000" algn="l" defTabSz="825500" rtl="0" latinLnBrk="0">
              <a:lnSpc>
                <a:spcPct val="100000"/>
              </a:lnSpc>
              <a:spcBef>
                <a:spcPts val="1200"/>
              </a:spcBef>
              <a:spcAft>
                <a:spcPts val="600"/>
              </a:spcAft>
              <a:buClr>
                <a:srgbClr val="A19487"/>
              </a:buClr>
              <a:buSzPct val="80000"/>
              <a:buFont typeface="Courier New" panose="02070309020205020404" pitchFamily="49" charset="0"/>
              <a:buChar char="o"/>
              <a:tabLst/>
            </a:pPr>
            <a:r>
              <a:rPr lang="en-US"/>
              <a:t>Body Level Four</a:t>
            </a:r>
          </a:p>
        </p:txBody>
      </p:sp>
      <p:pic>
        <p:nvPicPr>
          <p:cNvPr id="5" name="Picture 4">
            <a:extLst>
              <a:ext uri="{FF2B5EF4-FFF2-40B4-BE49-F238E27FC236}">
                <a16:creationId xmlns:a16="http://schemas.microsoft.com/office/drawing/2014/main" id="{1F618E4D-B698-440B-9BB3-191FACAE1DAE}"/>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23036038" y="12539980"/>
            <a:ext cx="895350" cy="1009650"/>
          </a:xfrm>
          <a:prstGeom prst="rect">
            <a:avLst/>
          </a:prstGeom>
        </p:spPr>
      </p:pic>
      <p:pic>
        <p:nvPicPr>
          <p:cNvPr id="6" name="Content Placeholder 4">
            <a:extLst>
              <a:ext uri="{FF2B5EF4-FFF2-40B4-BE49-F238E27FC236}">
                <a16:creationId xmlns:a16="http://schemas.microsoft.com/office/drawing/2014/main" id="{5A98BC36-BA84-44C7-AB34-0C268910E20B}"/>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23036038" y="12568764"/>
            <a:ext cx="987458" cy="1024046"/>
          </a:xfrm>
          <a:prstGeom prst="rect">
            <a:avLst/>
          </a:prstGeom>
          <a:ln w="12700">
            <a:miter lim="400000"/>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2908374769"/>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7" r:id="rId3"/>
    <p:sldLayoutId id="2147483819" r:id="rId4"/>
    <p:sldLayoutId id="2147483820" r:id="rId5"/>
  </p:sldLayoutIdLst>
  <p:transition spd="med"/>
  <p:hf sldNum="0" hdr="0" ftr="0" dt="0"/>
  <p:txStyles>
    <p:titleStyle>
      <a:lvl1pPr marL="0" marR="0" indent="0" algn="l" defTabSz="825500" latinLnBrk="0">
        <a:lnSpc>
          <a:spcPct val="100000"/>
        </a:lnSpc>
        <a:spcBef>
          <a:spcPts val="0"/>
        </a:spcBef>
        <a:spcAft>
          <a:spcPts val="0"/>
        </a:spcAft>
        <a:buClrTx/>
        <a:buSzTx/>
        <a:buFontTx/>
        <a:buNone/>
        <a:tabLst/>
        <a:defRPr sz="44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p:titleStyle>
    <p:bodyStyle>
      <a:lvl1pPr marL="635000" marR="0" indent="-635000" algn="l" defTabSz="825500" rtl="0" latinLnBrk="0">
        <a:lnSpc>
          <a:spcPct val="100000"/>
        </a:lnSpc>
        <a:spcBef>
          <a:spcPts val="1800"/>
        </a:spcBef>
        <a:spcAft>
          <a:spcPts val="600"/>
        </a:spcAft>
        <a:buClr>
          <a:srgbClr val="3D4A9A"/>
        </a:buClr>
        <a:buSzPct val="150000"/>
        <a:buFont typeface="Arial" panose="020B0604020202020204" pitchFamily="34" charset="0"/>
        <a:buChar char="•"/>
        <a:tabLst/>
        <a:defRPr lang="en-US" sz="36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1pPr>
      <a:lvl2pPr marL="1270000" marR="0" indent="-635000" algn="l" defTabSz="825500" rtl="0" latinLnBrk="0">
        <a:lnSpc>
          <a:spcPct val="100000"/>
        </a:lnSpc>
        <a:spcBef>
          <a:spcPts val="0"/>
        </a:spcBef>
        <a:spcAft>
          <a:spcPts val="1200"/>
        </a:spcAft>
        <a:buClr>
          <a:srgbClr val="CD1D84"/>
        </a:buClr>
        <a:buSzPct val="125000"/>
        <a:buFont typeface="Arial" panose="020B0604020202020204" pitchFamily="34" charset="0"/>
        <a:buChar char="•"/>
        <a:tabLst/>
        <a:defRPr lang="en-US" sz="3200" b="0" i="0" u="none" strike="noStrike" cap="none" spc="0" baseline="0" dirty="0" smtClean="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2pPr>
      <a:lvl3pPr marL="1905000" marR="0" indent="-635000" algn="l" defTabSz="825500" rtl="0" latinLnBrk="0">
        <a:lnSpc>
          <a:spcPct val="100000"/>
        </a:lnSpc>
        <a:spcBef>
          <a:spcPts val="0"/>
        </a:spcBef>
        <a:spcAft>
          <a:spcPts val="1200"/>
        </a:spcAft>
        <a:buClr>
          <a:srgbClr val="A19487"/>
        </a:buClr>
        <a:buSzPct val="125000"/>
        <a:buFont typeface="Arial" panose="020B0604020202020204" pitchFamily="34" charset="0"/>
        <a:buChar char="•"/>
        <a:tabLst/>
        <a:defRPr lang="en-US" sz="28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3pPr>
      <a:lvl4pPr marL="1905000" marR="0" indent="-635000" algn="l" defTabSz="825500" rtl="0" latinLnBrk="0">
        <a:lnSpc>
          <a:spcPct val="100000"/>
        </a:lnSpc>
        <a:spcBef>
          <a:spcPts val="0"/>
        </a:spcBef>
        <a:spcAft>
          <a:spcPts val="1200"/>
        </a:spcAft>
        <a:buClr>
          <a:srgbClr val="A19487"/>
        </a:buClr>
        <a:buSzPct val="125000"/>
        <a:buFont typeface="Arial" panose="020B0604020202020204" pitchFamily="34" charset="0"/>
        <a:buChar char="•"/>
        <a:tabLst/>
        <a:defRPr lang="en-US" sz="2400" b="0" i="0" u="none" strike="noStrike" cap="none" spc="0" baseline="0" dirty="0">
          <a:ln>
            <a:noFill/>
          </a:ln>
          <a:solidFill>
            <a:srgbClr val="626362"/>
          </a:solidFill>
          <a:uFillTx/>
          <a:latin typeface="Arial" panose="020B0604020202020204" pitchFamily="34" charset="0"/>
          <a:ea typeface="HurmeGeometricSans3 Light"/>
          <a:cs typeface="Arial" panose="020B0604020202020204" pitchFamily="34" charset="0"/>
          <a:sym typeface="HurmeGeometricSans3 Light"/>
        </a:defRPr>
      </a:lvl4pPr>
      <a:lvl5pPr marL="3175000" marR="0" indent="-63500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5pPr>
      <a:lvl6pPr marL="366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6pPr>
      <a:lvl7pPr marL="429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7pPr>
      <a:lvl8pPr marL="4933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8pPr>
      <a:lvl9pPr marL="5568460" marR="0" indent="-488460" algn="l" defTabSz="825500" rtl="0" latinLnBrk="0">
        <a:lnSpc>
          <a:spcPct val="100000"/>
        </a:lnSpc>
        <a:spcBef>
          <a:spcPts val="5900"/>
        </a:spcBef>
        <a:spcAft>
          <a:spcPts val="0"/>
        </a:spcAft>
        <a:buClrTx/>
        <a:buSzPct val="75000"/>
        <a:buFontTx/>
        <a:buChar char="•"/>
        <a:tabLst/>
        <a:defRPr sz="4000" b="0" i="0" u="none" strike="noStrike" cap="none" spc="0" baseline="0">
          <a:ln>
            <a:noFill/>
          </a:ln>
          <a:solidFill>
            <a:srgbClr val="626362"/>
          </a:solidFill>
          <a:uFillTx/>
          <a:latin typeface="HurmeGeometricSans3 Light"/>
          <a:ea typeface="HurmeGeometricSans3 Light"/>
          <a:cs typeface="HurmeGeometricSans3 Light"/>
          <a:sym typeface="HurmeGeometricSans3 Light"/>
        </a:defRPr>
      </a:lvl9pPr>
    </p:bodyStyle>
    <p:otherStyle>
      <a:lvl1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1pPr>
      <a:lvl2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2pPr>
      <a:lvl3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3pPr>
      <a:lvl4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4pPr>
      <a:lvl5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5pPr>
      <a:lvl6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6pPr>
      <a:lvl7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7pPr>
      <a:lvl8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8pPr>
      <a:lvl9pPr marL="0" marR="0" indent="0" algn="ctr" defTabSz="8255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urmeGeometricSans3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hyperlink" Target="mailto:tone@responsanalyse.no" TargetMode="External"/><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20.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13.xml"/><Relationship Id="rId5" Type="http://schemas.openxmlformats.org/officeDocument/2006/relationships/image" Target="../media/image28.emf"/><Relationship Id="rId4" Type="http://schemas.openxmlformats.org/officeDocument/2006/relationships/image" Target="../media/image27.emf"/></Relationships>
</file>

<file path=ppt/slides/_rels/slide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lysbildenummer 2"/>
          <p:cNvSpPr>
            <a:spLocks noGrp="1"/>
          </p:cNvSpPr>
          <p:nvPr>
            <p:ph type="sldNum" sz="quarter" idx="4294967295"/>
          </p:nvPr>
        </p:nvSpPr>
        <p:spPr>
          <a:xfrm>
            <a:off x="22622577" y="12706350"/>
            <a:ext cx="318212" cy="381000"/>
          </a:xfrm>
          <a:prstGeom prst="rect">
            <a:avLst/>
          </a:prstGeom>
        </p:spPr>
        <p:txBody>
          <a:bodyPr/>
          <a:lstStyle/>
          <a:p>
            <a:fld id="{86CB4B4D-7CA3-9044-876B-883B54F8677D}" type="slidenum">
              <a:rPr lang="nb-NO" smtClean="0"/>
              <a:t>1</a:t>
            </a:fld>
            <a:endParaRPr lang="nb-NO"/>
          </a:p>
        </p:txBody>
      </p:sp>
      <p:sp>
        <p:nvSpPr>
          <p:cNvPr id="6" name="Tittel 1">
            <a:extLst>
              <a:ext uri="{FF2B5EF4-FFF2-40B4-BE49-F238E27FC236}">
                <a16:creationId xmlns:a16="http://schemas.microsoft.com/office/drawing/2014/main" id="{5B44A57F-567C-4310-9042-659C509BA8DC}"/>
              </a:ext>
            </a:extLst>
          </p:cNvPr>
          <p:cNvSpPr txBox="1">
            <a:spLocks/>
          </p:cNvSpPr>
          <p:nvPr/>
        </p:nvSpPr>
        <p:spPr>
          <a:xfrm>
            <a:off x="1778000" y="8444347"/>
            <a:ext cx="20828000" cy="39433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ctr" defTabSz="825500" latinLnBrk="0">
              <a:lnSpc>
                <a:spcPct val="100000"/>
              </a:lnSpc>
              <a:spcBef>
                <a:spcPts val="0"/>
              </a:spcBef>
              <a:spcAft>
                <a:spcPts val="0"/>
              </a:spcAft>
              <a:buClrTx/>
              <a:buSzTx/>
              <a:buFontTx/>
              <a:buNone/>
              <a:tabLst/>
              <a:defRPr sz="9600" b="0" i="0" u="none" strike="noStrike" cap="none" spc="0" baseline="0">
                <a:ln>
                  <a:noFill/>
                </a:ln>
                <a:solidFill>
                  <a:srgbClr val="FFFFFF"/>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r>
              <a:rPr lang="nb-NO" dirty="0">
                <a:latin typeface="Arial"/>
                <a:cs typeface="Arial"/>
              </a:rPr>
              <a:t>Kommunerapport</a:t>
            </a:r>
          </a:p>
          <a:p>
            <a:r>
              <a:rPr lang="nb-NO" dirty="0">
                <a:latin typeface="Arial"/>
                <a:cs typeface="Arial"/>
              </a:rPr>
              <a:t>Stjørdal</a:t>
            </a:r>
          </a:p>
        </p:txBody>
      </p:sp>
    </p:spTree>
    <p:extLst>
      <p:ext uri="{BB962C8B-B14F-4D97-AF65-F5344CB8AC3E}">
        <p14:creationId xmlns:p14="http://schemas.microsoft.com/office/powerpoint/2010/main" val="247395234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F527D9-7472-3DA6-A358-74FFE3CCA183}"/>
              </a:ext>
            </a:extLst>
          </p:cNvPr>
          <p:cNvSpPr>
            <a:spLocks noGrp="1"/>
          </p:cNvSpPr>
          <p:nvPr>
            <p:ph type="title"/>
          </p:nvPr>
        </p:nvSpPr>
        <p:spPr/>
        <p:txBody>
          <a:bodyPr>
            <a:normAutofit fontScale="90000"/>
          </a:bodyPr>
          <a:lstStyle/>
          <a:p>
            <a:r>
              <a:rPr lang="nb-NO"/>
              <a:t>Andelen som er enige i følgende utsagn: </a:t>
            </a:r>
            <a:br>
              <a:rPr lang="nb-NO"/>
            </a:br>
            <a:r>
              <a:rPr lang="nb-NO"/>
              <a:t>1. Jeg opplever at jeg har mulighet til å være med å påvirke utviklingen i mitt lokalsamfunn</a:t>
            </a:r>
          </a:p>
        </p:txBody>
      </p:sp>
      <p:sp>
        <p:nvSpPr>
          <p:cNvPr id="4" name="Plassholder for innhold 3">
            <a:extLst>
              <a:ext uri="{FF2B5EF4-FFF2-40B4-BE49-F238E27FC236}">
                <a16:creationId xmlns:a16="http://schemas.microsoft.com/office/drawing/2014/main" id="{D9601302-956B-5644-91C9-8F9F0A72BCEB}"/>
              </a:ext>
            </a:extLst>
          </p:cNvPr>
          <p:cNvSpPr>
            <a:spLocks noGrp="1"/>
          </p:cNvSpPr>
          <p:nvPr>
            <p:ph idx="11"/>
          </p:nvPr>
        </p:nvSpPr>
        <p:spPr>
          <a:xfrm>
            <a:off x="12106657" y="3918857"/>
            <a:ext cx="9057893" cy="8591798"/>
          </a:xfrm>
        </p:spPr>
        <p:txBody>
          <a:bodyPr>
            <a:normAutofit/>
          </a:bodyPr>
          <a:lstStyle/>
          <a:p>
            <a:r>
              <a:rPr lang="nb-NO" sz="2800" dirty="0"/>
              <a:t>30 prosent av innbyggerne i Stjørdal kommune er enig i utsagnet. Det er 2 %-poeng færre enn for Trøndelag fylke som helhet.</a:t>
            </a:r>
          </a:p>
          <a:p>
            <a:endParaRPr lang="nb-NO" sz="2800" dirty="0"/>
          </a:p>
          <a:p>
            <a:r>
              <a:rPr lang="nb-NO" sz="2800" dirty="0"/>
              <a:t>Undergrupper i Stjørdal kommune som er </a:t>
            </a:r>
            <a:r>
              <a:rPr lang="nb-NO" sz="2800" i="1" u="sng" dirty="0"/>
              <a:t>minst enig</a:t>
            </a:r>
            <a:r>
              <a:rPr lang="nb-NO" sz="2800" i="1" dirty="0"/>
              <a:t> </a:t>
            </a:r>
            <a:r>
              <a:rPr lang="nb-NO" sz="2800" dirty="0"/>
              <a:t>i utsagnet:</a:t>
            </a:r>
          </a:p>
          <a:p>
            <a:pPr lvl="1"/>
            <a:r>
              <a:rPr lang="nb-NO" sz="2400" dirty="0"/>
              <a:t>Aldersgruppen 35-54 år</a:t>
            </a:r>
          </a:p>
          <a:p>
            <a:pPr lvl="1"/>
            <a:r>
              <a:rPr lang="nb-NO" sz="2400" dirty="0"/>
              <a:t>Har lavere utdanning</a:t>
            </a:r>
          </a:p>
          <a:p>
            <a:pPr lvl="1"/>
            <a:r>
              <a:rPr lang="nb-NO" sz="2400" dirty="0"/>
              <a:t>De som opplever jobbmulighetene i nærområdet som dårlige</a:t>
            </a:r>
          </a:p>
          <a:p>
            <a:pPr lvl="1"/>
            <a:r>
              <a:rPr lang="nb-NO" sz="2400" dirty="0"/>
              <a:t>Folk som ikke har gjort endringer i egen hverdag for å leve mer bærekraftig</a:t>
            </a:r>
          </a:p>
          <a:p>
            <a:pPr marL="635000" lvl="1" indent="0">
              <a:buNone/>
            </a:pPr>
            <a:endParaRPr lang="nb-NO" sz="2000" dirty="0"/>
          </a:p>
          <a:p>
            <a:endParaRPr lang="nb-NO" sz="2800" dirty="0"/>
          </a:p>
        </p:txBody>
      </p:sp>
      <p:pic>
        <p:nvPicPr>
          <p:cNvPr id="3" name="Bilde 2">
            <a:extLst>
              <a:ext uri="{FF2B5EF4-FFF2-40B4-BE49-F238E27FC236}">
                <a16:creationId xmlns:a16="http://schemas.microsoft.com/office/drawing/2014/main" id="{3BDD575F-D31D-7F9F-EF2F-41EACFDC28BE}"/>
              </a:ext>
            </a:extLst>
          </p:cNvPr>
          <p:cNvPicPr/>
          <p:nvPr/>
        </p:nvPicPr>
        <p:blipFill>
          <a:blip r:embed="rId2"/>
          <a:stretch>
            <a:fillRect/>
          </a:stretch>
        </p:blipFill>
        <p:spPr>
          <a:xfrm>
            <a:off x="1402079" y="3918857"/>
            <a:ext cx="9685337" cy="7545387"/>
          </a:xfrm>
          <a:prstGeom prst="rect">
            <a:avLst/>
          </a:prstGeom>
        </p:spPr>
      </p:pic>
    </p:spTree>
    <p:extLst>
      <p:ext uri="{BB962C8B-B14F-4D97-AF65-F5344CB8AC3E}">
        <p14:creationId xmlns:p14="http://schemas.microsoft.com/office/powerpoint/2010/main" val="130044961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73CC7-DF30-459A-A451-397B123D9171}"/>
              </a:ext>
            </a:extLst>
          </p:cNvPr>
          <p:cNvSpPr>
            <a:spLocks noGrp="1"/>
          </p:cNvSpPr>
          <p:nvPr>
            <p:ph type="title"/>
          </p:nvPr>
        </p:nvSpPr>
        <p:spPr/>
        <p:txBody>
          <a:bodyPr>
            <a:normAutofit fontScale="90000"/>
          </a:bodyPr>
          <a:lstStyle/>
          <a:p>
            <a:r>
              <a:rPr lang="nb-NO"/>
              <a:t>Andelen som er enige i følgende utsagn: </a:t>
            </a:r>
            <a:br>
              <a:rPr lang="nb-NO"/>
            </a:br>
            <a:r>
              <a:rPr lang="nb-NO"/>
              <a:t>1. Jeg opplever at jeg har mulighet til å være med å påvirke utviklingen i mitt lokalsamfunn</a:t>
            </a:r>
            <a:endParaRPr lang="en-US"/>
          </a:p>
        </p:txBody>
      </p:sp>
      <p:pic>
        <p:nvPicPr>
          <p:cNvPr id="3" name="Bilde 2">
            <a:extLst>
              <a:ext uri="{FF2B5EF4-FFF2-40B4-BE49-F238E27FC236}">
                <a16:creationId xmlns:a16="http://schemas.microsoft.com/office/drawing/2014/main" id="{4F42C197-2D55-71A0-F2CD-CCA0248056C8}"/>
              </a:ext>
            </a:extLst>
          </p:cNvPr>
          <p:cNvPicPr/>
          <p:nvPr/>
        </p:nvPicPr>
        <p:blipFill>
          <a:blip r:embed="rId3"/>
          <a:stretch>
            <a:fillRect/>
          </a:stretch>
        </p:blipFill>
        <p:spPr>
          <a:xfrm>
            <a:off x="1163638" y="2941638"/>
            <a:ext cx="21364575" cy="7832725"/>
          </a:xfrm>
          <a:prstGeom prst="rect">
            <a:avLst/>
          </a:prstGeom>
        </p:spPr>
      </p:pic>
    </p:spTree>
    <p:extLst>
      <p:ext uri="{BB962C8B-B14F-4D97-AF65-F5344CB8AC3E}">
        <p14:creationId xmlns:p14="http://schemas.microsoft.com/office/powerpoint/2010/main" val="149655637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F527D9-7472-3DA6-A358-74FFE3CCA183}"/>
              </a:ext>
            </a:extLst>
          </p:cNvPr>
          <p:cNvSpPr>
            <a:spLocks noGrp="1"/>
          </p:cNvSpPr>
          <p:nvPr>
            <p:ph type="title"/>
          </p:nvPr>
        </p:nvSpPr>
        <p:spPr/>
        <p:txBody>
          <a:bodyPr>
            <a:normAutofit/>
          </a:bodyPr>
          <a:lstStyle/>
          <a:p>
            <a:r>
              <a:rPr lang="nb-NO"/>
              <a:t>Andelen som er enige i følgende utsagn: </a:t>
            </a:r>
            <a:br>
              <a:rPr lang="nb-NO"/>
            </a:br>
            <a:r>
              <a:rPr lang="nb-NO"/>
              <a:t>2. Jeg opplever at min kommune er god å vokse opp i</a:t>
            </a:r>
          </a:p>
        </p:txBody>
      </p:sp>
      <p:sp>
        <p:nvSpPr>
          <p:cNvPr id="4" name="Plassholder for innhold 3">
            <a:extLst>
              <a:ext uri="{FF2B5EF4-FFF2-40B4-BE49-F238E27FC236}">
                <a16:creationId xmlns:a16="http://schemas.microsoft.com/office/drawing/2014/main" id="{D9601302-956B-5644-91C9-8F9F0A72BCEB}"/>
              </a:ext>
            </a:extLst>
          </p:cNvPr>
          <p:cNvSpPr>
            <a:spLocks noGrp="1"/>
          </p:cNvSpPr>
          <p:nvPr>
            <p:ph idx="11"/>
          </p:nvPr>
        </p:nvSpPr>
        <p:spPr>
          <a:xfrm>
            <a:off x="12106657" y="3918857"/>
            <a:ext cx="9057893" cy="8591798"/>
          </a:xfrm>
        </p:spPr>
        <p:txBody>
          <a:bodyPr>
            <a:normAutofit/>
          </a:bodyPr>
          <a:lstStyle/>
          <a:p>
            <a:r>
              <a:rPr lang="nb-NO" sz="2800" dirty="0"/>
              <a:t>68 prosent av innbyggerne i Stjørdal kommune er enig i utsagnet. Det er 5 %-poeng færre enn for Trøndelag fylke som helhet.</a:t>
            </a:r>
          </a:p>
          <a:p>
            <a:endParaRPr lang="nb-NO" sz="2800" dirty="0"/>
          </a:p>
          <a:p>
            <a:r>
              <a:rPr lang="nb-NO" sz="2800" dirty="0"/>
              <a:t>Undergrupper i Stjørdal kommune som er </a:t>
            </a:r>
            <a:r>
              <a:rPr lang="nb-NO" sz="2800" i="1" u="sng" dirty="0"/>
              <a:t>minst enig</a:t>
            </a:r>
            <a:r>
              <a:rPr lang="nb-NO" sz="2800" i="1" dirty="0"/>
              <a:t> </a:t>
            </a:r>
            <a:r>
              <a:rPr lang="nb-NO" sz="2800" dirty="0"/>
              <a:t>i utsagnet:</a:t>
            </a:r>
          </a:p>
          <a:p>
            <a:pPr lvl="1"/>
            <a:r>
              <a:rPr lang="nb-NO" sz="2400" dirty="0"/>
              <a:t>Aldersgruppen under 35 år</a:t>
            </a:r>
          </a:p>
          <a:p>
            <a:pPr lvl="1"/>
            <a:r>
              <a:rPr lang="nb-NO" sz="2400" dirty="0"/>
              <a:t>Folk som ikke tror de bor i kommunen om 5-10 år</a:t>
            </a:r>
          </a:p>
          <a:p>
            <a:pPr lvl="1"/>
            <a:r>
              <a:rPr lang="nb-NO" sz="2400" dirty="0"/>
              <a:t>De som opplever jobbmulighetene i nærområdet som dårlige</a:t>
            </a:r>
            <a:endParaRPr lang="nb-NO" sz="2000" dirty="0"/>
          </a:p>
          <a:p>
            <a:endParaRPr lang="nb-NO" sz="2800" dirty="0"/>
          </a:p>
        </p:txBody>
      </p:sp>
      <p:pic>
        <p:nvPicPr>
          <p:cNvPr id="5" name="Bilde 4">
            <a:extLst>
              <a:ext uri="{FF2B5EF4-FFF2-40B4-BE49-F238E27FC236}">
                <a16:creationId xmlns:a16="http://schemas.microsoft.com/office/drawing/2014/main" id="{9FCBE006-0002-8C9C-B3F1-A72A2C7DF003}"/>
              </a:ext>
            </a:extLst>
          </p:cNvPr>
          <p:cNvPicPr/>
          <p:nvPr/>
        </p:nvPicPr>
        <p:blipFill>
          <a:blip r:embed="rId2"/>
          <a:stretch>
            <a:fillRect/>
          </a:stretch>
        </p:blipFill>
        <p:spPr>
          <a:xfrm>
            <a:off x="1402079" y="3918857"/>
            <a:ext cx="9685337" cy="7545467"/>
          </a:xfrm>
          <a:prstGeom prst="rect">
            <a:avLst/>
          </a:prstGeom>
        </p:spPr>
      </p:pic>
    </p:spTree>
    <p:extLst>
      <p:ext uri="{BB962C8B-B14F-4D97-AF65-F5344CB8AC3E}">
        <p14:creationId xmlns:p14="http://schemas.microsoft.com/office/powerpoint/2010/main" val="47899125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F527D9-7472-3DA6-A358-74FFE3CCA183}"/>
              </a:ext>
            </a:extLst>
          </p:cNvPr>
          <p:cNvSpPr>
            <a:spLocks noGrp="1"/>
          </p:cNvSpPr>
          <p:nvPr>
            <p:ph type="title"/>
          </p:nvPr>
        </p:nvSpPr>
        <p:spPr/>
        <p:txBody>
          <a:bodyPr>
            <a:normAutofit/>
          </a:bodyPr>
          <a:lstStyle/>
          <a:p>
            <a:r>
              <a:rPr lang="nb-NO"/>
              <a:t>Andelen som er enige i følgende utsagn: </a:t>
            </a:r>
            <a:br>
              <a:rPr lang="nb-NO"/>
            </a:br>
            <a:r>
              <a:rPr lang="nb-NO"/>
              <a:t>2. Jeg opplever at min kommune er god å vokse opp i</a:t>
            </a:r>
          </a:p>
        </p:txBody>
      </p:sp>
      <p:pic>
        <p:nvPicPr>
          <p:cNvPr id="3" name="Bilde 2">
            <a:extLst>
              <a:ext uri="{FF2B5EF4-FFF2-40B4-BE49-F238E27FC236}">
                <a16:creationId xmlns:a16="http://schemas.microsoft.com/office/drawing/2014/main" id="{D840A717-A468-7371-2003-1315F45369A5}"/>
              </a:ext>
            </a:extLst>
          </p:cNvPr>
          <p:cNvPicPr/>
          <p:nvPr/>
        </p:nvPicPr>
        <p:blipFill>
          <a:blip r:embed="rId2"/>
          <a:stretch>
            <a:fillRect/>
          </a:stretch>
        </p:blipFill>
        <p:spPr>
          <a:xfrm>
            <a:off x="1163638" y="2940050"/>
            <a:ext cx="21364575" cy="7835900"/>
          </a:xfrm>
          <a:prstGeom prst="rect">
            <a:avLst/>
          </a:prstGeom>
        </p:spPr>
      </p:pic>
    </p:spTree>
    <p:extLst>
      <p:ext uri="{BB962C8B-B14F-4D97-AF65-F5344CB8AC3E}">
        <p14:creationId xmlns:p14="http://schemas.microsoft.com/office/powerpoint/2010/main" val="150345098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F527D9-7472-3DA6-A358-74FFE3CCA183}"/>
              </a:ext>
            </a:extLst>
          </p:cNvPr>
          <p:cNvSpPr>
            <a:spLocks noGrp="1"/>
          </p:cNvSpPr>
          <p:nvPr>
            <p:ph type="title"/>
          </p:nvPr>
        </p:nvSpPr>
        <p:spPr/>
        <p:txBody>
          <a:bodyPr>
            <a:normAutofit fontScale="90000"/>
          </a:bodyPr>
          <a:lstStyle/>
          <a:p>
            <a:r>
              <a:rPr lang="nb-NO"/>
              <a:t>Andelen som er enige i følgende utsagn: </a:t>
            </a:r>
            <a:br>
              <a:rPr lang="nb-NO"/>
            </a:br>
            <a:r>
              <a:rPr lang="nb-NO"/>
              <a:t>3. Vi må satse på bosetting i sentrale områder i min kommune, fremfor spredt bosetting</a:t>
            </a:r>
          </a:p>
        </p:txBody>
      </p:sp>
      <p:sp>
        <p:nvSpPr>
          <p:cNvPr id="4" name="Plassholder for innhold 3">
            <a:extLst>
              <a:ext uri="{FF2B5EF4-FFF2-40B4-BE49-F238E27FC236}">
                <a16:creationId xmlns:a16="http://schemas.microsoft.com/office/drawing/2014/main" id="{D9601302-956B-5644-91C9-8F9F0A72BCEB}"/>
              </a:ext>
            </a:extLst>
          </p:cNvPr>
          <p:cNvSpPr>
            <a:spLocks noGrp="1"/>
          </p:cNvSpPr>
          <p:nvPr>
            <p:ph idx="11"/>
          </p:nvPr>
        </p:nvSpPr>
        <p:spPr>
          <a:xfrm>
            <a:off x="12106657" y="3918857"/>
            <a:ext cx="9057893" cy="8591798"/>
          </a:xfrm>
        </p:spPr>
        <p:txBody>
          <a:bodyPr>
            <a:normAutofit/>
          </a:bodyPr>
          <a:lstStyle/>
          <a:p>
            <a:r>
              <a:rPr lang="nb-NO" sz="2800" dirty="0"/>
              <a:t>28 prosent av innbyggerne i Stjørdal kommune er enig i utsagnet. Det er 2 %-poeng færre enn for Trøndelag fylke som helhet.</a:t>
            </a:r>
          </a:p>
          <a:p>
            <a:endParaRPr lang="nb-NO" sz="2800" dirty="0"/>
          </a:p>
          <a:p>
            <a:r>
              <a:rPr lang="nb-NO" sz="2800" dirty="0"/>
              <a:t>Undergrupper i Stjørdal kommune som er </a:t>
            </a:r>
            <a:r>
              <a:rPr lang="nb-NO" sz="2800" i="1" u="sng" dirty="0"/>
              <a:t>minst enig</a:t>
            </a:r>
            <a:r>
              <a:rPr lang="nb-NO" sz="2800" i="1" dirty="0"/>
              <a:t> </a:t>
            </a:r>
            <a:r>
              <a:rPr lang="nb-NO" sz="2800" dirty="0"/>
              <a:t>i utsagnet:</a:t>
            </a:r>
          </a:p>
          <a:p>
            <a:pPr lvl="1"/>
            <a:r>
              <a:rPr lang="nb-NO" sz="2400" dirty="0"/>
              <a:t>Aldersgruppen under 35 år</a:t>
            </a:r>
          </a:p>
          <a:p>
            <a:pPr lvl="1"/>
            <a:r>
              <a:rPr lang="nb-NO" sz="2400" dirty="0"/>
              <a:t>Har lavere utdanning</a:t>
            </a:r>
          </a:p>
          <a:p>
            <a:pPr lvl="1"/>
            <a:r>
              <a:rPr lang="nb-NO" sz="2400" dirty="0"/>
              <a:t>De som ser for seg å bo på et småbruk eller en gård om 5-10 år.</a:t>
            </a:r>
          </a:p>
          <a:p>
            <a:pPr marL="635000" lvl="1" indent="0">
              <a:buNone/>
            </a:pPr>
            <a:endParaRPr lang="nb-NO" sz="2000" dirty="0"/>
          </a:p>
          <a:p>
            <a:endParaRPr lang="nb-NO" sz="2800" dirty="0"/>
          </a:p>
        </p:txBody>
      </p:sp>
      <p:pic>
        <p:nvPicPr>
          <p:cNvPr id="5" name="Bilde 4">
            <a:extLst>
              <a:ext uri="{FF2B5EF4-FFF2-40B4-BE49-F238E27FC236}">
                <a16:creationId xmlns:a16="http://schemas.microsoft.com/office/drawing/2014/main" id="{8246EA48-AE94-46F2-1E1D-85CE23CC81BE}"/>
              </a:ext>
            </a:extLst>
          </p:cNvPr>
          <p:cNvPicPr/>
          <p:nvPr/>
        </p:nvPicPr>
        <p:blipFill>
          <a:blip r:embed="rId2"/>
          <a:stretch>
            <a:fillRect/>
          </a:stretch>
        </p:blipFill>
        <p:spPr>
          <a:xfrm>
            <a:off x="1402079" y="3918857"/>
            <a:ext cx="9685337" cy="7545467"/>
          </a:xfrm>
          <a:prstGeom prst="rect">
            <a:avLst/>
          </a:prstGeom>
        </p:spPr>
      </p:pic>
    </p:spTree>
    <p:extLst>
      <p:ext uri="{BB962C8B-B14F-4D97-AF65-F5344CB8AC3E}">
        <p14:creationId xmlns:p14="http://schemas.microsoft.com/office/powerpoint/2010/main" val="238025269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F527D9-7472-3DA6-A358-74FFE3CCA183}"/>
              </a:ext>
            </a:extLst>
          </p:cNvPr>
          <p:cNvSpPr>
            <a:spLocks noGrp="1"/>
          </p:cNvSpPr>
          <p:nvPr>
            <p:ph type="title"/>
          </p:nvPr>
        </p:nvSpPr>
        <p:spPr/>
        <p:txBody>
          <a:bodyPr>
            <a:normAutofit fontScale="90000"/>
          </a:bodyPr>
          <a:lstStyle/>
          <a:p>
            <a:r>
              <a:rPr lang="nb-NO"/>
              <a:t>Andelen som er enige i følgende utsagn: </a:t>
            </a:r>
            <a:br>
              <a:rPr lang="nb-NO"/>
            </a:br>
            <a:r>
              <a:rPr lang="nb-NO"/>
              <a:t>3. Vi må satse på bosetting i sentrale områder i min kommune, fremfor spredt bosetting</a:t>
            </a:r>
          </a:p>
        </p:txBody>
      </p:sp>
      <p:pic>
        <p:nvPicPr>
          <p:cNvPr id="3" name="Bilde 2">
            <a:extLst>
              <a:ext uri="{FF2B5EF4-FFF2-40B4-BE49-F238E27FC236}">
                <a16:creationId xmlns:a16="http://schemas.microsoft.com/office/drawing/2014/main" id="{61CFF4B5-D981-D850-EF37-4708327CE514}"/>
              </a:ext>
            </a:extLst>
          </p:cNvPr>
          <p:cNvPicPr/>
          <p:nvPr/>
        </p:nvPicPr>
        <p:blipFill>
          <a:blip r:embed="rId2"/>
          <a:stretch>
            <a:fillRect/>
          </a:stretch>
        </p:blipFill>
        <p:spPr>
          <a:xfrm>
            <a:off x="1163638" y="2940050"/>
            <a:ext cx="21364575" cy="7835900"/>
          </a:xfrm>
          <a:prstGeom prst="rect">
            <a:avLst/>
          </a:prstGeom>
        </p:spPr>
      </p:pic>
    </p:spTree>
    <p:extLst>
      <p:ext uri="{BB962C8B-B14F-4D97-AF65-F5344CB8AC3E}">
        <p14:creationId xmlns:p14="http://schemas.microsoft.com/office/powerpoint/2010/main" val="110955162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F527D9-7472-3DA6-A358-74FFE3CCA183}"/>
              </a:ext>
            </a:extLst>
          </p:cNvPr>
          <p:cNvSpPr>
            <a:spLocks noGrp="1"/>
          </p:cNvSpPr>
          <p:nvPr>
            <p:ph type="title"/>
          </p:nvPr>
        </p:nvSpPr>
        <p:spPr/>
        <p:txBody>
          <a:bodyPr>
            <a:normAutofit fontScale="90000"/>
          </a:bodyPr>
          <a:lstStyle/>
          <a:p>
            <a:r>
              <a:rPr lang="nb-NO"/>
              <a:t>Andelen som er enige i følgende utsagn: </a:t>
            </a:r>
            <a:br>
              <a:rPr lang="nb-NO"/>
            </a:br>
            <a:r>
              <a:rPr lang="nb-NO"/>
              <a:t>4. Det er greit å bygge ned friluftsområder eller marka så lenge det gir plass til boliger og næringsetableringer</a:t>
            </a:r>
          </a:p>
        </p:txBody>
      </p:sp>
      <p:sp>
        <p:nvSpPr>
          <p:cNvPr id="4" name="Plassholder for innhold 3">
            <a:extLst>
              <a:ext uri="{FF2B5EF4-FFF2-40B4-BE49-F238E27FC236}">
                <a16:creationId xmlns:a16="http://schemas.microsoft.com/office/drawing/2014/main" id="{D9601302-956B-5644-91C9-8F9F0A72BCEB}"/>
              </a:ext>
            </a:extLst>
          </p:cNvPr>
          <p:cNvSpPr>
            <a:spLocks noGrp="1"/>
          </p:cNvSpPr>
          <p:nvPr>
            <p:ph idx="11"/>
          </p:nvPr>
        </p:nvSpPr>
        <p:spPr>
          <a:xfrm>
            <a:off x="12106657" y="3918857"/>
            <a:ext cx="9057893" cy="8591798"/>
          </a:xfrm>
        </p:spPr>
        <p:txBody>
          <a:bodyPr>
            <a:normAutofit/>
          </a:bodyPr>
          <a:lstStyle/>
          <a:p>
            <a:r>
              <a:rPr lang="nb-NO" sz="2800" dirty="0"/>
              <a:t>17 prosent av innbyggerne i Stjørdal kommune er enig i utsagnet. Det er 6 %-poeng færre enn for Trøndelag fylke som helhet.</a:t>
            </a:r>
          </a:p>
          <a:p>
            <a:endParaRPr lang="nb-NO" sz="2800" dirty="0"/>
          </a:p>
          <a:p>
            <a:r>
              <a:rPr lang="nb-NO" sz="2800" dirty="0"/>
              <a:t>Undergrupper i Stjørdal kommune som er </a:t>
            </a:r>
            <a:r>
              <a:rPr lang="nb-NO" sz="2800" i="1" u="sng" dirty="0"/>
              <a:t>minst enig</a:t>
            </a:r>
            <a:r>
              <a:rPr lang="nb-NO" sz="2800" i="1" dirty="0"/>
              <a:t> </a:t>
            </a:r>
            <a:r>
              <a:rPr lang="nb-NO" sz="2800" dirty="0"/>
              <a:t>i utsagnet:</a:t>
            </a:r>
          </a:p>
          <a:p>
            <a:pPr lvl="1"/>
            <a:r>
              <a:rPr lang="nb-NO" sz="2400" dirty="0"/>
              <a:t>Kvinner</a:t>
            </a:r>
          </a:p>
          <a:p>
            <a:pPr lvl="1"/>
            <a:r>
              <a:rPr lang="nb-NO" sz="2400" dirty="0"/>
              <a:t>Har 4+ års høyere utdanning</a:t>
            </a:r>
          </a:p>
          <a:p>
            <a:pPr lvl="1"/>
            <a:r>
              <a:rPr lang="nb-NO" sz="2400" dirty="0"/>
              <a:t>Trygdede og pensjonister</a:t>
            </a:r>
          </a:p>
          <a:p>
            <a:pPr marL="635000" lvl="1" indent="0">
              <a:buNone/>
            </a:pPr>
            <a:endParaRPr lang="nb-NO" sz="2000" dirty="0"/>
          </a:p>
          <a:p>
            <a:endParaRPr lang="nb-NO" sz="2800" dirty="0"/>
          </a:p>
        </p:txBody>
      </p:sp>
      <p:pic>
        <p:nvPicPr>
          <p:cNvPr id="3" name="Bilde 2">
            <a:extLst>
              <a:ext uri="{FF2B5EF4-FFF2-40B4-BE49-F238E27FC236}">
                <a16:creationId xmlns:a16="http://schemas.microsoft.com/office/drawing/2014/main" id="{DF4647FD-D18B-8F23-53A3-D72313214E01}"/>
              </a:ext>
            </a:extLst>
          </p:cNvPr>
          <p:cNvPicPr/>
          <p:nvPr/>
        </p:nvPicPr>
        <p:blipFill>
          <a:blip r:embed="rId2"/>
          <a:stretch>
            <a:fillRect/>
          </a:stretch>
        </p:blipFill>
        <p:spPr>
          <a:xfrm>
            <a:off x="1402079" y="3918857"/>
            <a:ext cx="9685234" cy="7545387"/>
          </a:xfrm>
          <a:prstGeom prst="rect">
            <a:avLst/>
          </a:prstGeom>
        </p:spPr>
      </p:pic>
    </p:spTree>
    <p:extLst>
      <p:ext uri="{BB962C8B-B14F-4D97-AF65-F5344CB8AC3E}">
        <p14:creationId xmlns:p14="http://schemas.microsoft.com/office/powerpoint/2010/main" val="281440921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F527D9-7472-3DA6-A358-74FFE3CCA183}"/>
              </a:ext>
            </a:extLst>
          </p:cNvPr>
          <p:cNvSpPr>
            <a:spLocks noGrp="1"/>
          </p:cNvSpPr>
          <p:nvPr>
            <p:ph type="title"/>
          </p:nvPr>
        </p:nvSpPr>
        <p:spPr/>
        <p:txBody>
          <a:bodyPr>
            <a:normAutofit fontScale="90000"/>
          </a:bodyPr>
          <a:lstStyle/>
          <a:p>
            <a:r>
              <a:rPr lang="nb-NO"/>
              <a:t>Andelen som er enige i følgende utsagn: </a:t>
            </a:r>
            <a:br>
              <a:rPr lang="nb-NO"/>
            </a:br>
            <a:r>
              <a:rPr lang="nb-NO"/>
              <a:t>4. Det er greit å bygge ned friluftsområder eller marka så lenge det gir plass til boliger og næringsetableringer</a:t>
            </a:r>
          </a:p>
        </p:txBody>
      </p:sp>
      <p:pic>
        <p:nvPicPr>
          <p:cNvPr id="3" name="Bilde 2">
            <a:extLst>
              <a:ext uri="{FF2B5EF4-FFF2-40B4-BE49-F238E27FC236}">
                <a16:creationId xmlns:a16="http://schemas.microsoft.com/office/drawing/2014/main" id="{2B7EDF74-5A69-A5F4-CA6F-487B513B9C13}"/>
              </a:ext>
            </a:extLst>
          </p:cNvPr>
          <p:cNvPicPr/>
          <p:nvPr/>
        </p:nvPicPr>
        <p:blipFill>
          <a:blip r:embed="rId2"/>
          <a:stretch>
            <a:fillRect/>
          </a:stretch>
        </p:blipFill>
        <p:spPr>
          <a:xfrm>
            <a:off x="1163638" y="2940050"/>
            <a:ext cx="21364575" cy="7835900"/>
          </a:xfrm>
          <a:prstGeom prst="rect">
            <a:avLst/>
          </a:prstGeom>
        </p:spPr>
      </p:pic>
    </p:spTree>
    <p:extLst>
      <p:ext uri="{BB962C8B-B14F-4D97-AF65-F5344CB8AC3E}">
        <p14:creationId xmlns:p14="http://schemas.microsoft.com/office/powerpoint/2010/main" val="142185492"/>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F527D9-7472-3DA6-A358-74FFE3CCA183}"/>
              </a:ext>
            </a:extLst>
          </p:cNvPr>
          <p:cNvSpPr>
            <a:spLocks noGrp="1"/>
          </p:cNvSpPr>
          <p:nvPr>
            <p:ph type="title"/>
          </p:nvPr>
        </p:nvSpPr>
        <p:spPr/>
        <p:txBody>
          <a:bodyPr>
            <a:normAutofit/>
          </a:bodyPr>
          <a:lstStyle/>
          <a:p>
            <a:r>
              <a:rPr lang="nb-NO"/>
              <a:t>Andelen som er enige i følgende utsagn: </a:t>
            </a:r>
            <a:br>
              <a:rPr lang="nb-NO"/>
            </a:br>
            <a:r>
              <a:rPr lang="nb-NO"/>
              <a:t>5. Det bør legges til rette for bygging av flere hytter i min kommune</a:t>
            </a:r>
          </a:p>
        </p:txBody>
      </p:sp>
      <p:sp>
        <p:nvSpPr>
          <p:cNvPr id="4" name="Plassholder for innhold 3">
            <a:extLst>
              <a:ext uri="{FF2B5EF4-FFF2-40B4-BE49-F238E27FC236}">
                <a16:creationId xmlns:a16="http://schemas.microsoft.com/office/drawing/2014/main" id="{D9601302-956B-5644-91C9-8F9F0A72BCEB}"/>
              </a:ext>
            </a:extLst>
          </p:cNvPr>
          <p:cNvSpPr>
            <a:spLocks noGrp="1"/>
          </p:cNvSpPr>
          <p:nvPr>
            <p:ph idx="11"/>
          </p:nvPr>
        </p:nvSpPr>
        <p:spPr>
          <a:xfrm>
            <a:off x="12106657" y="3918857"/>
            <a:ext cx="9057893" cy="8591798"/>
          </a:xfrm>
        </p:spPr>
        <p:txBody>
          <a:bodyPr>
            <a:normAutofit/>
          </a:bodyPr>
          <a:lstStyle/>
          <a:p>
            <a:r>
              <a:rPr lang="nb-NO" sz="2800" dirty="0"/>
              <a:t>21 prosent av innbyggerne i Stjørdal kommune er enig i utsagnet. Det er 8 %-poeng færre enn for Trøndelag fylke som helhet.</a:t>
            </a:r>
          </a:p>
          <a:p>
            <a:endParaRPr lang="nb-NO" sz="2800" dirty="0"/>
          </a:p>
          <a:p>
            <a:r>
              <a:rPr lang="nb-NO" sz="2800" dirty="0"/>
              <a:t>Undergrupper i Stjørdal kommune som er </a:t>
            </a:r>
            <a:r>
              <a:rPr lang="nb-NO" sz="2800" i="1" u="sng" dirty="0"/>
              <a:t>minst enig</a:t>
            </a:r>
            <a:r>
              <a:rPr lang="nb-NO" sz="2800" i="1" dirty="0"/>
              <a:t> </a:t>
            </a:r>
            <a:r>
              <a:rPr lang="nb-NO" sz="2800" dirty="0"/>
              <a:t>i utsagnet:</a:t>
            </a:r>
          </a:p>
          <a:p>
            <a:pPr lvl="1"/>
            <a:r>
              <a:rPr lang="nb-NO" sz="2400" dirty="0"/>
              <a:t>De som har 1-3 år høyere utdanning</a:t>
            </a:r>
          </a:p>
          <a:p>
            <a:pPr marL="635000" lvl="1" indent="0">
              <a:buNone/>
            </a:pPr>
            <a:endParaRPr lang="nb-NO" sz="2000" dirty="0"/>
          </a:p>
          <a:p>
            <a:endParaRPr lang="nb-NO" sz="2800" dirty="0"/>
          </a:p>
        </p:txBody>
      </p:sp>
      <p:pic>
        <p:nvPicPr>
          <p:cNvPr id="5" name="Bilde 4">
            <a:extLst>
              <a:ext uri="{FF2B5EF4-FFF2-40B4-BE49-F238E27FC236}">
                <a16:creationId xmlns:a16="http://schemas.microsoft.com/office/drawing/2014/main" id="{D95C6A2F-5033-E500-A0A7-F2283DF4950A}"/>
              </a:ext>
            </a:extLst>
          </p:cNvPr>
          <p:cNvPicPr/>
          <p:nvPr/>
        </p:nvPicPr>
        <p:blipFill>
          <a:blip r:embed="rId2"/>
          <a:stretch>
            <a:fillRect/>
          </a:stretch>
        </p:blipFill>
        <p:spPr>
          <a:xfrm>
            <a:off x="1402079" y="3918857"/>
            <a:ext cx="9685337" cy="7545467"/>
          </a:xfrm>
          <a:prstGeom prst="rect">
            <a:avLst/>
          </a:prstGeom>
        </p:spPr>
      </p:pic>
    </p:spTree>
    <p:extLst>
      <p:ext uri="{BB962C8B-B14F-4D97-AF65-F5344CB8AC3E}">
        <p14:creationId xmlns:p14="http://schemas.microsoft.com/office/powerpoint/2010/main" val="386270324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F527D9-7472-3DA6-A358-74FFE3CCA183}"/>
              </a:ext>
            </a:extLst>
          </p:cNvPr>
          <p:cNvSpPr>
            <a:spLocks noGrp="1"/>
          </p:cNvSpPr>
          <p:nvPr>
            <p:ph type="title"/>
          </p:nvPr>
        </p:nvSpPr>
        <p:spPr/>
        <p:txBody>
          <a:bodyPr>
            <a:normAutofit/>
          </a:bodyPr>
          <a:lstStyle/>
          <a:p>
            <a:r>
              <a:rPr lang="nb-NO"/>
              <a:t>Andelen som er enige i følgende utsagn: </a:t>
            </a:r>
            <a:br>
              <a:rPr lang="nb-NO"/>
            </a:br>
            <a:r>
              <a:rPr lang="nb-NO"/>
              <a:t>5. Det bør legges til rette for bygging av flere hytter i min kommune</a:t>
            </a:r>
          </a:p>
        </p:txBody>
      </p:sp>
      <p:pic>
        <p:nvPicPr>
          <p:cNvPr id="3" name="Bilde 2">
            <a:extLst>
              <a:ext uri="{FF2B5EF4-FFF2-40B4-BE49-F238E27FC236}">
                <a16:creationId xmlns:a16="http://schemas.microsoft.com/office/drawing/2014/main" id="{4A9593DF-13E9-FC83-D4E8-7962FB796A2E}"/>
              </a:ext>
            </a:extLst>
          </p:cNvPr>
          <p:cNvPicPr/>
          <p:nvPr/>
        </p:nvPicPr>
        <p:blipFill>
          <a:blip r:embed="rId2"/>
          <a:stretch>
            <a:fillRect/>
          </a:stretch>
        </p:blipFill>
        <p:spPr>
          <a:xfrm>
            <a:off x="1163638" y="2940050"/>
            <a:ext cx="21364575" cy="7835900"/>
          </a:xfrm>
          <a:prstGeom prst="rect">
            <a:avLst/>
          </a:prstGeom>
        </p:spPr>
      </p:pic>
    </p:spTree>
    <p:extLst>
      <p:ext uri="{BB962C8B-B14F-4D97-AF65-F5344CB8AC3E}">
        <p14:creationId xmlns:p14="http://schemas.microsoft.com/office/powerpoint/2010/main" val="28243614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ell 15">
            <a:extLst>
              <a:ext uri="{FF2B5EF4-FFF2-40B4-BE49-F238E27FC236}">
                <a16:creationId xmlns:a16="http://schemas.microsoft.com/office/drawing/2014/main" id="{CAE149E1-C62F-465E-AA42-68EB72C6F155}"/>
              </a:ext>
            </a:extLst>
          </p:cNvPr>
          <p:cNvGraphicFramePr>
            <a:graphicFrameLocks noGrp="1"/>
          </p:cNvGraphicFramePr>
          <p:nvPr>
            <p:extLst>
              <p:ext uri="{D42A27DB-BD31-4B8C-83A1-F6EECF244321}">
                <p14:modId xmlns:p14="http://schemas.microsoft.com/office/powerpoint/2010/main" val="3801818525"/>
              </p:ext>
            </p:extLst>
          </p:nvPr>
        </p:nvGraphicFramePr>
        <p:xfrm>
          <a:off x="2245768" y="2990850"/>
          <a:ext cx="11622773" cy="8076841"/>
        </p:xfrm>
        <a:graphic>
          <a:graphicData uri="http://schemas.openxmlformats.org/drawingml/2006/table">
            <a:tbl>
              <a:tblPr firstRow="1" bandRow="1">
                <a:tableStyleId>{5940675A-B579-460E-94D1-54222C63F5DA}</a:tableStyleId>
              </a:tblPr>
              <a:tblGrid>
                <a:gridCol w="3707250">
                  <a:extLst>
                    <a:ext uri="{9D8B030D-6E8A-4147-A177-3AD203B41FA5}">
                      <a16:colId xmlns:a16="http://schemas.microsoft.com/office/drawing/2014/main" val="516212368"/>
                    </a:ext>
                  </a:extLst>
                </a:gridCol>
                <a:gridCol w="7915523">
                  <a:extLst>
                    <a:ext uri="{9D8B030D-6E8A-4147-A177-3AD203B41FA5}">
                      <a16:colId xmlns:a16="http://schemas.microsoft.com/office/drawing/2014/main" val="4210194992"/>
                    </a:ext>
                  </a:extLst>
                </a:gridCol>
              </a:tblGrid>
              <a:tr h="1134768">
                <a:tc>
                  <a:txBody>
                    <a:bodyPr/>
                    <a:lstStyle/>
                    <a:p>
                      <a:pPr algn="l"/>
                      <a:r>
                        <a:rPr lang="nb-NO" sz="2800" dirty="0">
                          <a:solidFill>
                            <a:srgbClr val="535353"/>
                          </a:solidFill>
                        </a:rPr>
                        <a:t>Målgruppe: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kumimoji="0" lang="nb-NO" sz="2800" b="0" i="0" u="none" strike="noStrike" cap="none" spc="0" normalizeH="0" baseline="0" dirty="0">
                          <a:ln>
                            <a:noFill/>
                          </a:ln>
                          <a:solidFill>
                            <a:srgbClr val="535353"/>
                          </a:solidFill>
                          <a:effectLst/>
                          <a:uFillTx/>
                          <a:latin typeface="+mn-lt"/>
                          <a:ea typeface="HurmeGeometricSans3 Light"/>
                          <a:cs typeface="HurmeGeometricSans3 Light"/>
                          <a:sym typeface="HurmeGeometricSans3 Light"/>
                        </a:rPr>
                        <a:t>Innbyggere i Stjørdal kommune</a:t>
                      </a:r>
                    </a:p>
                    <a:p>
                      <a:pPr algn="l"/>
                      <a:endParaRPr lang="nb-NO" sz="2800" dirty="0">
                        <a:solidFill>
                          <a:srgbClr val="535353"/>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2847490"/>
                  </a:ext>
                </a:extLst>
              </a:tr>
              <a:tr h="1585069">
                <a:tc>
                  <a:txBody>
                    <a:bodyPr/>
                    <a:lstStyle/>
                    <a:p>
                      <a:pPr algn="l"/>
                      <a:r>
                        <a:rPr lang="nb-NO" sz="2800">
                          <a:solidFill>
                            <a:srgbClr val="535353"/>
                          </a:solidFill>
                        </a:rPr>
                        <a:t>Antall respondenter: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nb-NO" sz="2800" dirty="0">
                          <a:solidFill>
                            <a:srgbClr val="535353"/>
                          </a:solidFill>
                        </a:rPr>
                        <a:t>764</a:t>
                      </a:r>
                    </a:p>
                    <a:p>
                      <a:pPr algn="l"/>
                      <a:endParaRPr lang="nb-NO" sz="2800" dirty="0">
                        <a:solidFill>
                          <a:srgbClr val="535353"/>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23322101"/>
                  </a:ext>
                </a:extLst>
              </a:tr>
              <a:tr h="1182937">
                <a:tc>
                  <a:txBody>
                    <a:bodyPr/>
                    <a:lstStyle/>
                    <a:p>
                      <a:pPr algn="l"/>
                      <a:r>
                        <a:rPr lang="nb-NO" sz="2800">
                          <a:solidFill>
                            <a:srgbClr val="535353"/>
                          </a:solidFill>
                        </a:rPr>
                        <a:t>Utsendelse: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nb-NO" sz="2800">
                          <a:solidFill>
                            <a:srgbClr val="535353"/>
                          </a:solidFill>
                        </a:rPr>
                        <a:t>SMS med link til web-spørreskjema</a:t>
                      </a:r>
                    </a:p>
                    <a:p>
                      <a:pPr algn="l"/>
                      <a:endParaRPr lang="nb-NO" sz="2800">
                        <a:solidFill>
                          <a:srgbClr val="535353"/>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17216241"/>
                  </a:ext>
                </a:extLst>
              </a:tr>
              <a:tr h="783885">
                <a:tc>
                  <a:txBody>
                    <a:bodyPr/>
                    <a:lstStyle/>
                    <a:p>
                      <a:pPr algn="l"/>
                      <a:r>
                        <a:rPr lang="nb-NO" sz="2800">
                          <a:solidFill>
                            <a:srgbClr val="535353"/>
                          </a:solidFill>
                        </a:rPr>
                        <a:t>Tidsperiode: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nb-NO" sz="2800">
                          <a:solidFill>
                            <a:srgbClr val="535353"/>
                          </a:solidFill>
                        </a:rPr>
                        <a:t>5.9 – 17.9, 2023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73573579"/>
                  </a:ext>
                </a:extLst>
              </a:tr>
              <a:tr h="1182937">
                <a:tc>
                  <a:txBody>
                    <a:bodyPr/>
                    <a:lstStyle/>
                    <a:p>
                      <a:pPr algn="l"/>
                      <a:endParaRPr lang="nb-NO" sz="2800">
                        <a:solidFill>
                          <a:srgbClr val="535353"/>
                        </a:solidFill>
                      </a:endParaRPr>
                    </a:p>
                    <a:p>
                      <a:pPr algn="l"/>
                      <a:r>
                        <a:rPr lang="nb-NO" sz="2800">
                          <a:solidFill>
                            <a:srgbClr val="535353"/>
                          </a:solidFill>
                        </a:rPr>
                        <a:t>Vekting av data: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nb-NO" sz="2800">
                        <a:solidFill>
                          <a:srgbClr val="535353"/>
                        </a:solidFill>
                      </a:endParaRPr>
                    </a:p>
                    <a:p>
                      <a:pPr algn="l"/>
                      <a:r>
                        <a:rPr lang="nb-NO" sz="2800">
                          <a:solidFill>
                            <a:srgbClr val="535353"/>
                          </a:solidFill>
                        </a:rPr>
                        <a:t>Datasettet er vektet på kjønn, alder og geografi</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02146963"/>
                  </a:ext>
                </a:extLst>
              </a:tr>
              <a:tr h="835645">
                <a:tc>
                  <a:txBody>
                    <a:bodyPr/>
                    <a:lstStyle/>
                    <a:p>
                      <a:pPr algn="l"/>
                      <a:endParaRPr lang="nb-NO" sz="2800">
                        <a:solidFill>
                          <a:srgbClr val="535353"/>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endParaRPr lang="nb-NO" sz="2800">
                        <a:solidFill>
                          <a:srgbClr val="535353"/>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06781397"/>
                  </a:ext>
                </a:extLst>
              </a:tr>
              <a:tr h="1182937">
                <a:tc>
                  <a:txBody>
                    <a:bodyPr/>
                    <a:lstStyle/>
                    <a:p>
                      <a:pPr algn="l"/>
                      <a:r>
                        <a:rPr lang="nb-NO" sz="2800">
                          <a:solidFill>
                            <a:srgbClr val="535353"/>
                          </a:solidFill>
                        </a:rPr>
                        <a:t>Ansvarlig konsulent: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nb-NO" sz="2800" dirty="0">
                          <a:solidFill>
                            <a:srgbClr val="535353"/>
                          </a:solidFill>
                        </a:rPr>
                        <a:t>Jonny Nordøy / Seniorkonsulent</a:t>
                      </a:r>
                    </a:p>
                    <a:p>
                      <a:pPr algn="l"/>
                      <a:r>
                        <a:rPr lang="nb-NO" sz="2800" dirty="0">
                          <a:solidFill>
                            <a:srgbClr val="535353"/>
                          </a:solidFill>
                          <a:hlinkClick r:id="rId3"/>
                        </a:rPr>
                        <a:t>Jonny.nordoy@responsanalyse.no</a:t>
                      </a:r>
                      <a:r>
                        <a:rPr lang="nb-NO" sz="2800" dirty="0">
                          <a:solidFill>
                            <a:srgbClr val="535353"/>
                          </a:solidFill>
                        </a:rPr>
                        <a:t> </a:t>
                      </a:r>
                    </a:p>
                    <a:p>
                      <a:pPr algn="l"/>
                      <a:r>
                        <a:rPr lang="nb-NO" sz="2800" dirty="0">
                          <a:solidFill>
                            <a:srgbClr val="535353"/>
                          </a:solidFill>
                        </a:rPr>
                        <a:t>M 45 00 21 13</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09956926"/>
                  </a:ext>
                </a:extLst>
              </a:tr>
            </a:tbl>
          </a:graphicData>
        </a:graphic>
      </p:graphicFrame>
      <p:sp>
        <p:nvSpPr>
          <p:cNvPr id="2" name="Tittel 1"/>
          <p:cNvSpPr>
            <a:spLocks noGrp="1"/>
          </p:cNvSpPr>
          <p:nvPr>
            <p:ph type="title" idx="4294967295"/>
          </p:nvPr>
        </p:nvSpPr>
        <p:spPr>
          <a:xfrm>
            <a:off x="1063167" y="592275"/>
            <a:ext cx="21634450" cy="1860550"/>
          </a:xfrm>
        </p:spPr>
        <p:txBody>
          <a:bodyPr>
            <a:normAutofit/>
          </a:bodyPr>
          <a:lstStyle/>
          <a:p>
            <a:r>
              <a:rPr lang="nb-NO" sz="4000" b="1">
                <a:latin typeface="+mj-lt"/>
                <a:cs typeface="Arial" panose="020B0604020202020204" pitchFamily="34" charset="0"/>
              </a:rPr>
              <a:t>OM UNDERSØKELSEN</a:t>
            </a:r>
          </a:p>
        </p:txBody>
      </p:sp>
      <p:sp>
        <p:nvSpPr>
          <p:cNvPr id="3" name="Plassholder for innhold 2"/>
          <p:cNvSpPr>
            <a:spLocks noGrp="1"/>
          </p:cNvSpPr>
          <p:nvPr>
            <p:ph idx="4294967295"/>
          </p:nvPr>
        </p:nvSpPr>
        <p:spPr>
          <a:xfrm>
            <a:off x="14468006" y="2494606"/>
            <a:ext cx="8548741" cy="9871075"/>
          </a:xfrm>
          <a:noFill/>
        </p:spPr>
        <p:txBody>
          <a:bodyPr>
            <a:normAutofit/>
          </a:bodyPr>
          <a:lstStyle/>
          <a:p>
            <a:pPr lvl="1">
              <a:buClr>
                <a:schemeClr val="accent2"/>
              </a:buClr>
              <a:buFont typeface="Arial" panose="020B0604020202020204" pitchFamily="34" charset="0"/>
              <a:buChar char="•"/>
            </a:pPr>
            <a:endParaRPr lang="nb-NO" sz="2800">
              <a:solidFill>
                <a:srgbClr val="535353"/>
              </a:solidFill>
              <a:latin typeface="+mn-lt"/>
            </a:endParaRPr>
          </a:p>
          <a:p>
            <a:pPr lvl="1">
              <a:buClr>
                <a:schemeClr val="accent2"/>
              </a:buClr>
              <a:buFont typeface="Arial" panose="020B0604020202020204" pitchFamily="34" charset="0"/>
              <a:buChar char="•"/>
            </a:pPr>
            <a:r>
              <a:rPr lang="nb-NO" sz="2800">
                <a:solidFill>
                  <a:srgbClr val="535353"/>
                </a:solidFill>
                <a:latin typeface="+mn-lt"/>
              </a:rPr>
              <a:t>Undersøkelsen er gjennomført av Respons Analyse på oppdrag for Trøndelag Fylkeskommune</a:t>
            </a:r>
          </a:p>
          <a:p>
            <a:pPr marL="635000" lvl="1" indent="0">
              <a:buClr>
                <a:schemeClr val="accent2"/>
              </a:buClr>
              <a:buNone/>
            </a:pPr>
            <a:endParaRPr lang="nb-NO" sz="2800">
              <a:solidFill>
                <a:srgbClr val="535353"/>
              </a:solidFill>
              <a:latin typeface="+mn-lt"/>
            </a:endParaRPr>
          </a:p>
          <a:p>
            <a:pPr lvl="1">
              <a:buClr>
                <a:schemeClr val="accent2"/>
              </a:buClr>
              <a:buFont typeface="Arial" panose="020B0604020202020204" pitchFamily="34" charset="0"/>
              <a:buChar char="•"/>
            </a:pPr>
            <a:r>
              <a:rPr lang="nb-NO" sz="2800">
                <a:solidFill>
                  <a:srgbClr val="535353"/>
                </a:solidFill>
                <a:latin typeface="+mn-lt"/>
              </a:rPr>
              <a:t>Bakgrunn: Kommunene er sentrale aktører i arbeidet med bærekraftmål og regjeringen har kommet med tydelige forventninger om at kommunene legger FNs bærekraftmål til grunn i kommunal tjenesteproduksjon. Bærekraftmålene skal hjelpe kommunene med å løfte blikket, styre i riktig retning og utvikle gode løsninger lokalt som også bidrar globalt. </a:t>
            </a:r>
          </a:p>
          <a:p>
            <a:pPr lvl="1">
              <a:buClr>
                <a:schemeClr val="accent2"/>
              </a:buClr>
              <a:buFont typeface="Arial" panose="020B0604020202020204" pitchFamily="34" charset="0"/>
              <a:buChar char="•"/>
            </a:pPr>
            <a:endParaRPr lang="nb-NO" sz="2800">
              <a:solidFill>
                <a:srgbClr val="535353"/>
              </a:solidFill>
              <a:latin typeface="+mn-lt"/>
            </a:endParaRPr>
          </a:p>
          <a:p>
            <a:pPr lvl="1">
              <a:buClr>
                <a:schemeClr val="accent2"/>
              </a:buClr>
              <a:buFont typeface="Arial" panose="020B0604020202020204" pitchFamily="34" charset="0"/>
              <a:buChar char="•"/>
            </a:pPr>
            <a:r>
              <a:rPr lang="nb-NO" sz="2800">
                <a:solidFill>
                  <a:srgbClr val="535353"/>
                </a:solidFill>
                <a:latin typeface="+mn-lt"/>
              </a:rPr>
              <a:t>Formål med undersøkelsen: Sette fokus på tema bærekraft og bidra til innbygger-medvirkning i kommunenes beslutnings-prosesser før ny planstrategi.</a:t>
            </a:r>
          </a:p>
        </p:txBody>
      </p:sp>
      <p:pic>
        <p:nvPicPr>
          <p:cNvPr id="5" name="Grafikk 4" descr="Kundeomtale med heldekkende fyll">
            <a:extLst>
              <a:ext uri="{FF2B5EF4-FFF2-40B4-BE49-F238E27FC236}">
                <a16:creationId xmlns:a16="http://schemas.microsoft.com/office/drawing/2014/main" id="{E3D44447-5130-4802-8383-C8031B382E1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70749" y="3940165"/>
            <a:ext cx="1023822" cy="1023822"/>
          </a:xfrm>
          <a:prstGeom prst="rect">
            <a:avLst/>
          </a:prstGeom>
        </p:spPr>
      </p:pic>
      <p:pic>
        <p:nvPicPr>
          <p:cNvPr id="13" name="Grafikk 12" descr="Målgruppe med heldekkende fyll">
            <a:extLst>
              <a:ext uri="{FF2B5EF4-FFF2-40B4-BE49-F238E27FC236}">
                <a16:creationId xmlns:a16="http://schemas.microsoft.com/office/drawing/2014/main" id="{25E570AF-81A5-473C-B7CC-F55D3E86BEB3}"/>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17681" y="2659885"/>
            <a:ext cx="1142069" cy="1142069"/>
          </a:xfrm>
          <a:prstGeom prst="rect">
            <a:avLst/>
          </a:prstGeom>
        </p:spPr>
      </p:pic>
      <p:pic>
        <p:nvPicPr>
          <p:cNvPr id="17" name="Grafikk 16" descr="Internett med heldekkende fyll">
            <a:extLst>
              <a:ext uri="{FF2B5EF4-FFF2-40B4-BE49-F238E27FC236}">
                <a16:creationId xmlns:a16="http://schemas.microsoft.com/office/drawing/2014/main" id="{AA0FC4CF-ABFE-43D7-8649-192000D66264}"/>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63167" y="5583809"/>
            <a:ext cx="914400" cy="914400"/>
          </a:xfrm>
          <a:prstGeom prst="rect">
            <a:avLst/>
          </a:prstGeom>
        </p:spPr>
      </p:pic>
      <p:pic>
        <p:nvPicPr>
          <p:cNvPr id="19" name="Grafikk 18" descr="Månedskalender med heldekkende fyll">
            <a:extLst>
              <a:ext uri="{FF2B5EF4-FFF2-40B4-BE49-F238E27FC236}">
                <a16:creationId xmlns:a16="http://schemas.microsoft.com/office/drawing/2014/main" id="{AA1F1FCC-58DF-433A-A23C-18B3D932D78D}"/>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121201" y="6898487"/>
            <a:ext cx="798331" cy="914400"/>
          </a:xfrm>
          <a:prstGeom prst="rect">
            <a:avLst/>
          </a:prstGeom>
        </p:spPr>
      </p:pic>
      <p:pic>
        <p:nvPicPr>
          <p:cNvPr id="24" name="Grafikk 23" descr="Justitias vekt med heldekkende fyll">
            <a:extLst>
              <a:ext uri="{FF2B5EF4-FFF2-40B4-BE49-F238E27FC236}">
                <a16:creationId xmlns:a16="http://schemas.microsoft.com/office/drawing/2014/main" id="{2D512DC1-EEA6-4568-BEF9-E549C6CC445C}"/>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098327" y="8280064"/>
            <a:ext cx="914400" cy="914400"/>
          </a:xfrm>
          <a:prstGeom prst="rect">
            <a:avLst/>
          </a:prstGeom>
        </p:spPr>
      </p:pic>
      <p:cxnSp>
        <p:nvCxnSpPr>
          <p:cNvPr id="9" name="Rett linje 8">
            <a:extLst>
              <a:ext uri="{FF2B5EF4-FFF2-40B4-BE49-F238E27FC236}">
                <a16:creationId xmlns:a16="http://schemas.microsoft.com/office/drawing/2014/main" id="{0D654D99-9F04-4EB8-9D0F-4B3014EB3C08}"/>
              </a:ext>
            </a:extLst>
          </p:cNvPr>
          <p:cNvCxnSpPr/>
          <p:nvPr/>
        </p:nvCxnSpPr>
        <p:spPr>
          <a:xfrm>
            <a:off x="14108760" y="2494606"/>
            <a:ext cx="0" cy="10030514"/>
          </a:xfrm>
          <a:prstGeom prst="line">
            <a:avLst/>
          </a:prstGeom>
          <a:noFill/>
          <a:ln w="25400" cap="flat">
            <a:solidFill>
              <a:schemeClr val="accent2"/>
            </a:solidFill>
            <a:prstDash val="solid"/>
            <a:round/>
          </a:ln>
          <a:effectLst/>
          <a:sp3d/>
        </p:spPr>
        <p:style>
          <a:lnRef idx="0">
            <a:scrgbClr r="0" g="0" b="0"/>
          </a:lnRef>
          <a:fillRef idx="0">
            <a:scrgbClr r="0" g="0" b="0"/>
          </a:fillRef>
          <a:effectRef idx="0">
            <a:scrgbClr r="0" g="0" b="0"/>
          </a:effectRef>
          <a:fontRef idx="none"/>
        </p:style>
      </p:cxnSp>
      <p:cxnSp>
        <p:nvCxnSpPr>
          <p:cNvPr id="7" name="Rett linje 6">
            <a:extLst>
              <a:ext uri="{FF2B5EF4-FFF2-40B4-BE49-F238E27FC236}">
                <a16:creationId xmlns:a16="http://schemas.microsoft.com/office/drawing/2014/main" id="{EC79F320-A093-41E5-9017-1CC42E13D156}"/>
              </a:ext>
            </a:extLst>
          </p:cNvPr>
          <p:cNvCxnSpPr>
            <a:cxnSpLocks/>
          </p:cNvCxnSpPr>
          <p:nvPr/>
        </p:nvCxnSpPr>
        <p:spPr>
          <a:xfrm flipV="1">
            <a:off x="0" y="10725150"/>
            <a:ext cx="12586447" cy="37521"/>
          </a:xfrm>
          <a:prstGeom prst="line">
            <a:avLst/>
          </a:prstGeom>
          <a:ln w="3175" cap="flat" cmpd="sng" algn="ctr">
            <a:solidFill>
              <a:schemeClr val="bg1">
                <a:lumMod val="95000"/>
              </a:schemeClr>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54806565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F527D9-7472-3DA6-A358-74FFE3CCA183}"/>
              </a:ext>
            </a:extLst>
          </p:cNvPr>
          <p:cNvSpPr>
            <a:spLocks noGrp="1"/>
          </p:cNvSpPr>
          <p:nvPr>
            <p:ph type="title"/>
          </p:nvPr>
        </p:nvSpPr>
        <p:spPr/>
        <p:txBody>
          <a:bodyPr>
            <a:normAutofit/>
          </a:bodyPr>
          <a:lstStyle/>
          <a:p>
            <a:r>
              <a:rPr lang="nb-NO"/>
              <a:t>Andelen som er enige i følgende utsagn: </a:t>
            </a:r>
            <a:br>
              <a:rPr lang="nb-NO"/>
            </a:br>
            <a:r>
              <a:rPr lang="nb-NO"/>
              <a:t>6. Framkommeligheten for syklister og gående bør prioriteres fremfor bilister</a:t>
            </a:r>
          </a:p>
        </p:txBody>
      </p:sp>
      <p:sp>
        <p:nvSpPr>
          <p:cNvPr id="4" name="Plassholder for innhold 3">
            <a:extLst>
              <a:ext uri="{FF2B5EF4-FFF2-40B4-BE49-F238E27FC236}">
                <a16:creationId xmlns:a16="http://schemas.microsoft.com/office/drawing/2014/main" id="{D9601302-956B-5644-91C9-8F9F0A72BCEB}"/>
              </a:ext>
            </a:extLst>
          </p:cNvPr>
          <p:cNvSpPr>
            <a:spLocks noGrp="1"/>
          </p:cNvSpPr>
          <p:nvPr>
            <p:ph idx="11"/>
          </p:nvPr>
        </p:nvSpPr>
        <p:spPr>
          <a:xfrm>
            <a:off x="12106657" y="3918857"/>
            <a:ext cx="9057893" cy="8591798"/>
          </a:xfrm>
        </p:spPr>
        <p:txBody>
          <a:bodyPr>
            <a:normAutofit/>
          </a:bodyPr>
          <a:lstStyle/>
          <a:p>
            <a:r>
              <a:rPr lang="nb-NO" sz="2800" dirty="0"/>
              <a:t>52 prosent av innbyggerne i Stjørdal kommune er enig i utsagnet. Det er 9 %-poeng flere enn for Trøndelag fylke som helhet.</a:t>
            </a:r>
          </a:p>
          <a:p>
            <a:endParaRPr lang="nb-NO" sz="2800" dirty="0"/>
          </a:p>
          <a:p>
            <a:r>
              <a:rPr lang="nb-NO" sz="2800" dirty="0"/>
              <a:t>Undergrupper i Stjørdal kommune som er </a:t>
            </a:r>
            <a:r>
              <a:rPr lang="nb-NO" sz="2800" i="1" u="sng" dirty="0"/>
              <a:t>minst enig</a:t>
            </a:r>
            <a:r>
              <a:rPr lang="nb-NO" sz="2800" i="1" dirty="0"/>
              <a:t> </a:t>
            </a:r>
            <a:r>
              <a:rPr lang="nb-NO" sz="2800" dirty="0"/>
              <a:t>i utsagnet:</a:t>
            </a:r>
          </a:p>
          <a:p>
            <a:pPr lvl="1"/>
            <a:r>
              <a:rPr lang="nb-NO" sz="2400" dirty="0"/>
              <a:t>Menn</a:t>
            </a:r>
          </a:p>
          <a:p>
            <a:pPr lvl="1"/>
            <a:r>
              <a:rPr lang="nb-NO" sz="2400" dirty="0"/>
              <a:t>Aldersgruppen under 35 år</a:t>
            </a:r>
          </a:p>
          <a:p>
            <a:pPr lvl="1"/>
            <a:r>
              <a:rPr lang="nb-NO" sz="2400" dirty="0"/>
              <a:t>De som har lavere utdanning</a:t>
            </a:r>
          </a:p>
          <a:p>
            <a:pPr lvl="1"/>
            <a:r>
              <a:rPr lang="nb-NO" sz="2400" dirty="0"/>
              <a:t>De som opplever jobbmulighetene i nærområdet som dårlige</a:t>
            </a:r>
          </a:p>
          <a:p>
            <a:pPr lvl="1"/>
            <a:r>
              <a:rPr lang="nb-NO" sz="2400" dirty="0"/>
              <a:t>Folk som ikke har gjort endringer i egen hverdag for å leve mer bærekraftig</a:t>
            </a:r>
          </a:p>
          <a:p>
            <a:pPr marL="635000" lvl="1" indent="0">
              <a:buNone/>
            </a:pPr>
            <a:endParaRPr lang="nb-NO" sz="2000" dirty="0"/>
          </a:p>
          <a:p>
            <a:endParaRPr lang="nb-NO" sz="2800" dirty="0"/>
          </a:p>
        </p:txBody>
      </p:sp>
      <p:pic>
        <p:nvPicPr>
          <p:cNvPr id="3" name="Bilde 2">
            <a:extLst>
              <a:ext uri="{FF2B5EF4-FFF2-40B4-BE49-F238E27FC236}">
                <a16:creationId xmlns:a16="http://schemas.microsoft.com/office/drawing/2014/main" id="{9DBB1A04-C1E1-157C-E5CF-4BDF611FB1FE}"/>
              </a:ext>
            </a:extLst>
          </p:cNvPr>
          <p:cNvPicPr/>
          <p:nvPr/>
        </p:nvPicPr>
        <p:blipFill>
          <a:blip r:embed="rId2"/>
          <a:stretch>
            <a:fillRect/>
          </a:stretch>
        </p:blipFill>
        <p:spPr>
          <a:xfrm>
            <a:off x="1402079" y="3918857"/>
            <a:ext cx="9685233" cy="7545386"/>
          </a:xfrm>
          <a:prstGeom prst="rect">
            <a:avLst/>
          </a:prstGeom>
        </p:spPr>
      </p:pic>
    </p:spTree>
    <p:extLst>
      <p:ext uri="{BB962C8B-B14F-4D97-AF65-F5344CB8AC3E}">
        <p14:creationId xmlns:p14="http://schemas.microsoft.com/office/powerpoint/2010/main" val="110514979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F527D9-7472-3DA6-A358-74FFE3CCA183}"/>
              </a:ext>
            </a:extLst>
          </p:cNvPr>
          <p:cNvSpPr>
            <a:spLocks noGrp="1"/>
          </p:cNvSpPr>
          <p:nvPr>
            <p:ph type="title"/>
          </p:nvPr>
        </p:nvSpPr>
        <p:spPr/>
        <p:txBody>
          <a:bodyPr>
            <a:normAutofit/>
          </a:bodyPr>
          <a:lstStyle/>
          <a:p>
            <a:r>
              <a:rPr lang="nb-NO"/>
              <a:t>Andelen som er enige i følgende utsagn: </a:t>
            </a:r>
            <a:br>
              <a:rPr lang="nb-NO"/>
            </a:br>
            <a:r>
              <a:rPr lang="nb-NO"/>
              <a:t>6. Framkommeligheten for syklister og gående bør prioriteres fremfor bilister</a:t>
            </a:r>
          </a:p>
        </p:txBody>
      </p:sp>
      <p:pic>
        <p:nvPicPr>
          <p:cNvPr id="3" name="Bilde 2">
            <a:extLst>
              <a:ext uri="{FF2B5EF4-FFF2-40B4-BE49-F238E27FC236}">
                <a16:creationId xmlns:a16="http://schemas.microsoft.com/office/drawing/2014/main" id="{13994D10-A63C-36EF-674E-29D0D268A9CE}"/>
              </a:ext>
            </a:extLst>
          </p:cNvPr>
          <p:cNvPicPr/>
          <p:nvPr/>
        </p:nvPicPr>
        <p:blipFill>
          <a:blip r:embed="rId2"/>
          <a:stretch>
            <a:fillRect/>
          </a:stretch>
        </p:blipFill>
        <p:spPr>
          <a:xfrm>
            <a:off x="1163638" y="2940050"/>
            <a:ext cx="21364575" cy="7835900"/>
          </a:xfrm>
          <a:prstGeom prst="rect">
            <a:avLst/>
          </a:prstGeom>
        </p:spPr>
      </p:pic>
    </p:spTree>
    <p:extLst>
      <p:ext uri="{BB962C8B-B14F-4D97-AF65-F5344CB8AC3E}">
        <p14:creationId xmlns:p14="http://schemas.microsoft.com/office/powerpoint/2010/main" val="380047228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F527D9-7472-3DA6-A358-74FFE3CCA183}"/>
              </a:ext>
            </a:extLst>
          </p:cNvPr>
          <p:cNvSpPr>
            <a:spLocks noGrp="1"/>
          </p:cNvSpPr>
          <p:nvPr>
            <p:ph type="title"/>
          </p:nvPr>
        </p:nvSpPr>
        <p:spPr/>
        <p:txBody>
          <a:bodyPr>
            <a:normAutofit/>
          </a:bodyPr>
          <a:lstStyle/>
          <a:p>
            <a:r>
              <a:rPr lang="nb-NO"/>
              <a:t>Andelen som er enige i følgende utsagn: </a:t>
            </a:r>
            <a:br>
              <a:rPr lang="nb-NO"/>
            </a:br>
            <a:r>
              <a:rPr lang="nb-NO"/>
              <a:t>7. Det er viktig for meg å engasjere meg i frivillig arbeid</a:t>
            </a:r>
          </a:p>
        </p:txBody>
      </p:sp>
      <p:sp>
        <p:nvSpPr>
          <p:cNvPr id="4" name="Plassholder for innhold 3">
            <a:extLst>
              <a:ext uri="{FF2B5EF4-FFF2-40B4-BE49-F238E27FC236}">
                <a16:creationId xmlns:a16="http://schemas.microsoft.com/office/drawing/2014/main" id="{D9601302-956B-5644-91C9-8F9F0A72BCEB}"/>
              </a:ext>
            </a:extLst>
          </p:cNvPr>
          <p:cNvSpPr>
            <a:spLocks noGrp="1"/>
          </p:cNvSpPr>
          <p:nvPr>
            <p:ph idx="11"/>
          </p:nvPr>
        </p:nvSpPr>
        <p:spPr>
          <a:xfrm>
            <a:off x="12106657" y="3918857"/>
            <a:ext cx="9057893" cy="8591798"/>
          </a:xfrm>
        </p:spPr>
        <p:txBody>
          <a:bodyPr>
            <a:normAutofit/>
          </a:bodyPr>
          <a:lstStyle/>
          <a:p>
            <a:r>
              <a:rPr lang="nb-NO" sz="2800" dirty="0"/>
              <a:t>45 prosent av innbyggerne i Stjørdal kommune er enig i utsagnet. Det er 3 %-poeng færre enn for Trøndelag fylke som helhet.</a:t>
            </a:r>
          </a:p>
          <a:p>
            <a:endParaRPr lang="nb-NO" sz="2800" dirty="0"/>
          </a:p>
          <a:p>
            <a:r>
              <a:rPr lang="nb-NO" sz="2800" dirty="0"/>
              <a:t>Undergrupper i Stjørdal kommune som er </a:t>
            </a:r>
            <a:r>
              <a:rPr lang="nb-NO" sz="2800" i="1" u="sng" dirty="0"/>
              <a:t>minst enig</a:t>
            </a:r>
            <a:r>
              <a:rPr lang="nb-NO" sz="2800" i="1" dirty="0"/>
              <a:t> </a:t>
            </a:r>
            <a:r>
              <a:rPr lang="nb-NO" sz="2800" dirty="0"/>
              <a:t>i utsagnet:</a:t>
            </a:r>
          </a:p>
          <a:p>
            <a:pPr lvl="1"/>
            <a:r>
              <a:rPr lang="nb-NO" sz="2400" dirty="0"/>
              <a:t>Aldersgruppen under 35 år</a:t>
            </a:r>
          </a:p>
          <a:p>
            <a:pPr lvl="1"/>
            <a:r>
              <a:rPr lang="nb-NO" sz="2400" dirty="0"/>
              <a:t>Har lavere utdanning</a:t>
            </a:r>
          </a:p>
          <a:p>
            <a:pPr lvl="1"/>
            <a:r>
              <a:rPr lang="nb-NO" sz="2400" dirty="0"/>
              <a:t>Folk som ikke tror de bor i kommunen om 5-10 år</a:t>
            </a:r>
          </a:p>
          <a:p>
            <a:pPr lvl="1"/>
            <a:r>
              <a:rPr lang="nb-NO" sz="2400" dirty="0"/>
              <a:t>De som opplever jobbmulighetene i nærområdet som dårlige</a:t>
            </a:r>
          </a:p>
          <a:p>
            <a:pPr lvl="1"/>
            <a:r>
              <a:rPr lang="nb-NO" sz="2400" dirty="0"/>
              <a:t>Folk som ikke har gjort endringer i egen hverdag for å leve mer bærekraftig</a:t>
            </a:r>
          </a:p>
          <a:p>
            <a:pPr marL="635000" lvl="1" indent="0">
              <a:buNone/>
            </a:pPr>
            <a:endParaRPr lang="nb-NO" sz="2000" dirty="0"/>
          </a:p>
          <a:p>
            <a:endParaRPr lang="nb-NO" sz="2800" dirty="0"/>
          </a:p>
        </p:txBody>
      </p:sp>
      <p:pic>
        <p:nvPicPr>
          <p:cNvPr id="5" name="Bilde 4">
            <a:extLst>
              <a:ext uri="{FF2B5EF4-FFF2-40B4-BE49-F238E27FC236}">
                <a16:creationId xmlns:a16="http://schemas.microsoft.com/office/drawing/2014/main" id="{9C1117F4-C774-AE97-A78F-7B43AEC415D7}"/>
              </a:ext>
            </a:extLst>
          </p:cNvPr>
          <p:cNvPicPr/>
          <p:nvPr/>
        </p:nvPicPr>
        <p:blipFill>
          <a:blip r:embed="rId2"/>
          <a:stretch>
            <a:fillRect/>
          </a:stretch>
        </p:blipFill>
        <p:spPr>
          <a:xfrm>
            <a:off x="1402079" y="3918857"/>
            <a:ext cx="9685234" cy="7545387"/>
          </a:xfrm>
          <a:prstGeom prst="rect">
            <a:avLst/>
          </a:prstGeom>
        </p:spPr>
      </p:pic>
    </p:spTree>
    <p:extLst>
      <p:ext uri="{BB962C8B-B14F-4D97-AF65-F5344CB8AC3E}">
        <p14:creationId xmlns:p14="http://schemas.microsoft.com/office/powerpoint/2010/main" val="184290323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F527D9-7472-3DA6-A358-74FFE3CCA183}"/>
              </a:ext>
            </a:extLst>
          </p:cNvPr>
          <p:cNvSpPr>
            <a:spLocks noGrp="1"/>
          </p:cNvSpPr>
          <p:nvPr>
            <p:ph type="title"/>
          </p:nvPr>
        </p:nvSpPr>
        <p:spPr/>
        <p:txBody>
          <a:bodyPr>
            <a:normAutofit/>
          </a:bodyPr>
          <a:lstStyle/>
          <a:p>
            <a:r>
              <a:rPr lang="nb-NO"/>
              <a:t>Andelen som er enige i følgende utsagn: </a:t>
            </a:r>
            <a:br>
              <a:rPr lang="nb-NO"/>
            </a:br>
            <a:r>
              <a:rPr lang="nb-NO"/>
              <a:t>7. Det er viktig for meg å engasjere meg i frivillig arbeid</a:t>
            </a:r>
          </a:p>
        </p:txBody>
      </p:sp>
      <p:pic>
        <p:nvPicPr>
          <p:cNvPr id="3" name="Bilde 2">
            <a:extLst>
              <a:ext uri="{FF2B5EF4-FFF2-40B4-BE49-F238E27FC236}">
                <a16:creationId xmlns:a16="http://schemas.microsoft.com/office/drawing/2014/main" id="{4B97F682-656C-3D54-9587-3123A6C60827}"/>
              </a:ext>
            </a:extLst>
          </p:cNvPr>
          <p:cNvPicPr/>
          <p:nvPr/>
        </p:nvPicPr>
        <p:blipFill>
          <a:blip r:embed="rId2"/>
          <a:stretch>
            <a:fillRect/>
          </a:stretch>
        </p:blipFill>
        <p:spPr>
          <a:xfrm>
            <a:off x="1163638" y="2940050"/>
            <a:ext cx="21364575" cy="7835900"/>
          </a:xfrm>
          <a:prstGeom prst="rect">
            <a:avLst/>
          </a:prstGeom>
        </p:spPr>
      </p:pic>
    </p:spTree>
    <p:extLst>
      <p:ext uri="{BB962C8B-B14F-4D97-AF65-F5344CB8AC3E}">
        <p14:creationId xmlns:p14="http://schemas.microsoft.com/office/powerpoint/2010/main" val="148625159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F527D9-7472-3DA6-A358-74FFE3CCA183}"/>
              </a:ext>
            </a:extLst>
          </p:cNvPr>
          <p:cNvSpPr>
            <a:spLocks noGrp="1"/>
          </p:cNvSpPr>
          <p:nvPr>
            <p:ph type="title"/>
          </p:nvPr>
        </p:nvSpPr>
        <p:spPr/>
        <p:txBody>
          <a:bodyPr>
            <a:normAutofit/>
          </a:bodyPr>
          <a:lstStyle/>
          <a:p>
            <a:r>
              <a:rPr lang="nb-NO"/>
              <a:t>Andelen som er enige i følgende utsagn: </a:t>
            </a:r>
            <a:br>
              <a:rPr lang="nb-NO"/>
            </a:br>
            <a:r>
              <a:rPr lang="nb-NO"/>
              <a:t>8. Jeg er ikke bekymret for at min arbeidsplass blir overflødig i framtiden</a:t>
            </a:r>
          </a:p>
        </p:txBody>
      </p:sp>
      <p:sp>
        <p:nvSpPr>
          <p:cNvPr id="4" name="Plassholder for innhold 3">
            <a:extLst>
              <a:ext uri="{FF2B5EF4-FFF2-40B4-BE49-F238E27FC236}">
                <a16:creationId xmlns:a16="http://schemas.microsoft.com/office/drawing/2014/main" id="{D9601302-956B-5644-91C9-8F9F0A72BCEB}"/>
              </a:ext>
            </a:extLst>
          </p:cNvPr>
          <p:cNvSpPr>
            <a:spLocks noGrp="1"/>
          </p:cNvSpPr>
          <p:nvPr>
            <p:ph idx="11"/>
          </p:nvPr>
        </p:nvSpPr>
        <p:spPr>
          <a:xfrm>
            <a:off x="12106657" y="3918857"/>
            <a:ext cx="9057893" cy="8591798"/>
          </a:xfrm>
        </p:spPr>
        <p:txBody>
          <a:bodyPr>
            <a:normAutofit/>
          </a:bodyPr>
          <a:lstStyle/>
          <a:p>
            <a:r>
              <a:rPr lang="nb-NO" sz="2800" dirty="0"/>
              <a:t>74 prosent av innbyggerne i Stjørdal kommune er enig i utsagnet. Det er helt likt som snittet for Trøndelag fylke som helhet.</a:t>
            </a:r>
          </a:p>
          <a:p>
            <a:endParaRPr lang="nb-NO" sz="2800" dirty="0"/>
          </a:p>
          <a:p>
            <a:r>
              <a:rPr lang="nb-NO" sz="2800" dirty="0"/>
              <a:t>Undergrupper i Stjørdal kommune som er </a:t>
            </a:r>
            <a:r>
              <a:rPr lang="nb-NO" sz="2800" i="1" u="sng" dirty="0"/>
              <a:t>minst enig</a:t>
            </a:r>
            <a:r>
              <a:rPr lang="nb-NO" sz="2800" i="1" dirty="0"/>
              <a:t> </a:t>
            </a:r>
            <a:r>
              <a:rPr lang="nb-NO" sz="2800" dirty="0"/>
              <a:t>i utsagnet:</a:t>
            </a:r>
          </a:p>
          <a:p>
            <a:pPr lvl="1"/>
            <a:r>
              <a:rPr lang="nb-NO" sz="2400" dirty="0"/>
              <a:t>Aldersgruppen under 35 år</a:t>
            </a:r>
          </a:p>
          <a:p>
            <a:pPr lvl="1"/>
            <a:r>
              <a:rPr lang="nb-NO" sz="2400" dirty="0"/>
              <a:t>Har lavere utdanning</a:t>
            </a:r>
          </a:p>
          <a:p>
            <a:pPr lvl="1"/>
            <a:r>
              <a:rPr lang="nb-NO" sz="2400" dirty="0"/>
              <a:t>De som ser for seg å bo på småbruk/gård i fremtiden</a:t>
            </a:r>
          </a:p>
          <a:p>
            <a:pPr lvl="1"/>
            <a:r>
              <a:rPr lang="nb-NO" sz="2400" dirty="0"/>
              <a:t>De som opplever jobbmulighetene i nærområdet som dårlige</a:t>
            </a:r>
          </a:p>
          <a:p>
            <a:pPr marL="635000" lvl="1" indent="0">
              <a:buNone/>
            </a:pPr>
            <a:endParaRPr lang="nb-NO" sz="2000" dirty="0"/>
          </a:p>
          <a:p>
            <a:endParaRPr lang="nb-NO" sz="2800" dirty="0"/>
          </a:p>
        </p:txBody>
      </p:sp>
      <p:pic>
        <p:nvPicPr>
          <p:cNvPr id="5" name="Bilde 4">
            <a:extLst>
              <a:ext uri="{FF2B5EF4-FFF2-40B4-BE49-F238E27FC236}">
                <a16:creationId xmlns:a16="http://schemas.microsoft.com/office/drawing/2014/main" id="{320A7E0E-C9F7-3EF0-2DED-AA5DA45CE18A}"/>
              </a:ext>
            </a:extLst>
          </p:cNvPr>
          <p:cNvPicPr/>
          <p:nvPr/>
        </p:nvPicPr>
        <p:blipFill>
          <a:blip r:embed="rId2"/>
          <a:stretch>
            <a:fillRect/>
          </a:stretch>
        </p:blipFill>
        <p:spPr>
          <a:xfrm>
            <a:off x="1402079" y="3918857"/>
            <a:ext cx="9685337" cy="7545467"/>
          </a:xfrm>
          <a:prstGeom prst="rect">
            <a:avLst/>
          </a:prstGeom>
        </p:spPr>
      </p:pic>
    </p:spTree>
    <p:extLst>
      <p:ext uri="{BB962C8B-B14F-4D97-AF65-F5344CB8AC3E}">
        <p14:creationId xmlns:p14="http://schemas.microsoft.com/office/powerpoint/2010/main" val="84926383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F527D9-7472-3DA6-A358-74FFE3CCA183}"/>
              </a:ext>
            </a:extLst>
          </p:cNvPr>
          <p:cNvSpPr>
            <a:spLocks noGrp="1"/>
          </p:cNvSpPr>
          <p:nvPr>
            <p:ph type="title"/>
          </p:nvPr>
        </p:nvSpPr>
        <p:spPr/>
        <p:txBody>
          <a:bodyPr>
            <a:normAutofit/>
          </a:bodyPr>
          <a:lstStyle/>
          <a:p>
            <a:r>
              <a:rPr lang="nb-NO"/>
              <a:t>Andelen som er enige i følgende utsagn: </a:t>
            </a:r>
            <a:br>
              <a:rPr lang="nb-NO"/>
            </a:br>
            <a:r>
              <a:rPr lang="nb-NO"/>
              <a:t>8. Jeg er ikke bekymret for at min arbeidsplass blir overflødig i framtiden</a:t>
            </a:r>
          </a:p>
        </p:txBody>
      </p:sp>
      <p:pic>
        <p:nvPicPr>
          <p:cNvPr id="3" name="Bilde 2">
            <a:extLst>
              <a:ext uri="{FF2B5EF4-FFF2-40B4-BE49-F238E27FC236}">
                <a16:creationId xmlns:a16="http://schemas.microsoft.com/office/drawing/2014/main" id="{DD140582-2E3C-3DFE-195C-FCEA2ECF3EF6}"/>
              </a:ext>
            </a:extLst>
          </p:cNvPr>
          <p:cNvPicPr/>
          <p:nvPr/>
        </p:nvPicPr>
        <p:blipFill>
          <a:blip r:embed="rId2"/>
          <a:stretch>
            <a:fillRect/>
          </a:stretch>
        </p:blipFill>
        <p:spPr>
          <a:xfrm>
            <a:off x="1163638" y="2940050"/>
            <a:ext cx="21364575" cy="7835900"/>
          </a:xfrm>
          <a:prstGeom prst="rect">
            <a:avLst/>
          </a:prstGeom>
        </p:spPr>
      </p:pic>
    </p:spTree>
    <p:extLst>
      <p:ext uri="{BB962C8B-B14F-4D97-AF65-F5344CB8AC3E}">
        <p14:creationId xmlns:p14="http://schemas.microsoft.com/office/powerpoint/2010/main" val="1284853052"/>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F527D9-7472-3DA6-A358-74FFE3CCA183}"/>
              </a:ext>
            </a:extLst>
          </p:cNvPr>
          <p:cNvSpPr>
            <a:spLocks noGrp="1"/>
          </p:cNvSpPr>
          <p:nvPr>
            <p:ph type="title"/>
          </p:nvPr>
        </p:nvSpPr>
        <p:spPr/>
        <p:txBody>
          <a:bodyPr>
            <a:normAutofit fontScale="90000"/>
          </a:bodyPr>
          <a:lstStyle/>
          <a:p>
            <a:r>
              <a:rPr lang="nb-NO"/>
              <a:t>Andelen som er enige i følgende utsagn: </a:t>
            </a:r>
            <a:br>
              <a:rPr lang="nb-NO"/>
            </a:br>
            <a:r>
              <a:rPr lang="nb-NO"/>
              <a:t>9. Jeg er ikke bekymret for at min arbeidserfaring/kompetanse blir mindre relevant i framtiden</a:t>
            </a:r>
          </a:p>
        </p:txBody>
      </p:sp>
      <p:sp>
        <p:nvSpPr>
          <p:cNvPr id="4" name="Plassholder for innhold 3">
            <a:extLst>
              <a:ext uri="{FF2B5EF4-FFF2-40B4-BE49-F238E27FC236}">
                <a16:creationId xmlns:a16="http://schemas.microsoft.com/office/drawing/2014/main" id="{D9601302-956B-5644-91C9-8F9F0A72BCEB}"/>
              </a:ext>
            </a:extLst>
          </p:cNvPr>
          <p:cNvSpPr>
            <a:spLocks noGrp="1"/>
          </p:cNvSpPr>
          <p:nvPr>
            <p:ph idx="11"/>
          </p:nvPr>
        </p:nvSpPr>
        <p:spPr>
          <a:xfrm>
            <a:off x="12106657" y="3918857"/>
            <a:ext cx="9057893" cy="8591798"/>
          </a:xfrm>
        </p:spPr>
        <p:txBody>
          <a:bodyPr>
            <a:normAutofit/>
          </a:bodyPr>
          <a:lstStyle/>
          <a:p>
            <a:r>
              <a:rPr lang="nb-NO" sz="2800" dirty="0"/>
              <a:t>76 prosent av innbyggerne i Stjørdal kommune er enig i utsagnet. Det er 2 %-poeng færre enn for Trøndelag fylke som helhet.</a:t>
            </a:r>
          </a:p>
          <a:p>
            <a:endParaRPr lang="nb-NO" sz="2800" dirty="0"/>
          </a:p>
          <a:p>
            <a:r>
              <a:rPr lang="nb-NO" sz="2800" dirty="0"/>
              <a:t>Undergrupper i Stjørdal kommune som er </a:t>
            </a:r>
            <a:r>
              <a:rPr lang="nb-NO" sz="2800" i="1" u="sng" dirty="0"/>
              <a:t>minst enig</a:t>
            </a:r>
            <a:r>
              <a:rPr lang="nb-NO" sz="2800" i="1" dirty="0"/>
              <a:t> </a:t>
            </a:r>
            <a:r>
              <a:rPr lang="nb-NO" sz="2800" dirty="0"/>
              <a:t>i utsagnet:</a:t>
            </a:r>
          </a:p>
          <a:p>
            <a:pPr lvl="1"/>
            <a:r>
              <a:rPr lang="nb-NO" sz="2400" dirty="0"/>
              <a:t>Aldersgruppen under 35 år</a:t>
            </a:r>
          </a:p>
          <a:p>
            <a:pPr lvl="1"/>
            <a:r>
              <a:rPr lang="nb-NO" sz="2400" dirty="0"/>
              <a:t>Har lavere utdanning</a:t>
            </a:r>
          </a:p>
          <a:p>
            <a:pPr lvl="1"/>
            <a:r>
              <a:rPr lang="nb-NO" sz="2400" dirty="0"/>
              <a:t>De som ser for seg å bo på småbruk/gård i fremtiden</a:t>
            </a:r>
          </a:p>
          <a:p>
            <a:pPr lvl="1"/>
            <a:r>
              <a:rPr lang="nb-NO" sz="2400" dirty="0"/>
              <a:t>De som opplever jobbmulighetene i nærområdet som dårlige</a:t>
            </a:r>
            <a:endParaRPr lang="nb-NO" sz="2000" dirty="0"/>
          </a:p>
          <a:p>
            <a:endParaRPr lang="nb-NO" sz="2800" dirty="0"/>
          </a:p>
        </p:txBody>
      </p:sp>
      <p:pic>
        <p:nvPicPr>
          <p:cNvPr id="5" name="Bilde 4">
            <a:extLst>
              <a:ext uri="{FF2B5EF4-FFF2-40B4-BE49-F238E27FC236}">
                <a16:creationId xmlns:a16="http://schemas.microsoft.com/office/drawing/2014/main" id="{75A142FA-C261-2AA4-0BC3-C440B98658CB}"/>
              </a:ext>
            </a:extLst>
          </p:cNvPr>
          <p:cNvPicPr/>
          <p:nvPr/>
        </p:nvPicPr>
        <p:blipFill>
          <a:blip r:embed="rId2"/>
          <a:stretch>
            <a:fillRect/>
          </a:stretch>
        </p:blipFill>
        <p:spPr>
          <a:xfrm>
            <a:off x="1402079" y="3918857"/>
            <a:ext cx="9685233" cy="7545386"/>
          </a:xfrm>
          <a:prstGeom prst="rect">
            <a:avLst/>
          </a:prstGeom>
        </p:spPr>
      </p:pic>
    </p:spTree>
    <p:extLst>
      <p:ext uri="{BB962C8B-B14F-4D97-AF65-F5344CB8AC3E}">
        <p14:creationId xmlns:p14="http://schemas.microsoft.com/office/powerpoint/2010/main" val="313858818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F527D9-7472-3DA6-A358-74FFE3CCA183}"/>
              </a:ext>
            </a:extLst>
          </p:cNvPr>
          <p:cNvSpPr>
            <a:spLocks noGrp="1"/>
          </p:cNvSpPr>
          <p:nvPr>
            <p:ph type="title"/>
          </p:nvPr>
        </p:nvSpPr>
        <p:spPr/>
        <p:txBody>
          <a:bodyPr>
            <a:normAutofit fontScale="90000"/>
          </a:bodyPr>
          <a:lstStyle/>
          <a:p>
            <a:r>
              <a:rPr lang="nb-NO"/>
              <a:t>Andelen som er enige i følgende utsagn: </a:t>
            </a:r>
            <a:br>
              <a:rPr lang="nb-NO"/>
            </a:br>
            <a:r>
              <a:rPr lang="nb-NO"/>
              <a:t>9. Jeg er ikke bekymret for at min arbeidserfaring/kompetanse blir mindre relevant i framtiden</a:t>
            </a:r>
          </a:p>
        </p:txBody>
      </p:sp>
      <p:pic>
        <p:nvPicPr>
          <p:cNvPr id="3" name="Bilde 2">
            <a:extLst>
              <a:ext uri="{FF2B5EF4-FFF2-40B4-BE49-F238E27FC236}">
                <a16:creationId xmlns:a16="http://schemas.microsoft.com/office/drawing/2014/main" id="{BDB56646-4AC1-D86D-B0D2-A57BD899964E}"/>
              </a:ext>
            </a:extLst>
          </p:cNvPr>
          <p:cNvPicPr/>
          <p:nvPr/>
        </p:nvPicPr>
        <p:blipFill>
          <a:blip r:embed="rId2"/>
          <a:stretch>
            <a:fillRect/>
          </a:stretch>
        </p:blipFill>
        <p:spPr>
          <a:xfrm>
            <a:off x="1163638" y="2940050"/>
            <a:ext cx="21364575" cy="7835900"/>
          </a:xfrm>
          <a:prstGeom prst="rect">
            <a:avLst/>
          </a:prstGeom>
        </p:spPr>
      </p:pic>
    </p:spTree>
    <p:extLst>
      <p:ext uri="{BB962C8B-B14F-4D97-AF65-F5344CB8AC3E}">
        <p14:creationId xmlns:p14="http://schemas.microsoft.com/office/powerpoint/2010/main" val="2387181211"/>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6F30BB0-A8AB-CAE5-C66B-F30658C7594F}"/>
              </a:ext>
            </a:extLst>
          </p:cNvPr>
          <p:cNvSpPr>
            <a:spLocks noGrp="1"/>
          </p:cNvSpPr>
          <p:nvPr>
            <p:ph type="title"/>
          </p:nvPr>
        </p:nvSpPr>
        <p:spPr/>
        <p:txBody>
          <a:bodyPr>
            <a:noAutofit/>
          </a:bodyPr>
          <a:lstStyle/>
          <a:p>
            <a:r>
              <a:rPr lang="nb-NO" dirty="0"/>
              <a:t>Hva mener du må til for at kommunen din skal være et godt sted å bo for framtidige generasjoner? </a:t>
            </a:r>
            <a:r>
              <a:rPr lang="nb-NO" i="1" dirty="0"/>
              <a:t>Oppsummering av åpne svar</a:t>
            </a:r>
          </a:p>
        </p:txBody>
      </p:sp>
      <p:sp>
        <p:nvSpPr>
          <p:cNvPr id="4" name="TekstSylinder 3">
            <a:extLst>
              <a:ext uri="{FF2B5EF4-FFF2-40B4-BE49-F238E27FC236}">
                <a16:creationId xmlns:a16="http://schemas.microsoft.com/office/drawing/2014/main" id="{BD303AAE-F40F-7B41-3B4C-D80723987001}"/>
              </a:ext>
            </a:extLst>
          </p:cNvPr>
          <p:cNvSpPr txBox="1"/>
          <p:nvPr/>
        </p:nvSpPr>
        <p:spPr>
          <a:xfrm>
            <a:off x="1546761" y="3185536"/>
            <a:ext cx="9890063" cy="63401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spcAft>
                <a:spcPts val="1200"/>
              </a:spcAft>
            </a:pPr>
            <a:r>
              <a:rPr lang="nb-NO" sz="2400" b="1" i="0" dirty="0">
                <a:solidFill>
                  <a:srgbClr val="374151"/>
                </a:solidFill>
                <a:effectLst/>
                <a:latin typeface="+mj-lt"/>
              </a:rPr>
              <a:t>Byutvikling og Infrastruktur: </a:t>
            </a:r>
          </a:p>
          <a:p>
            <a:pPr algn="l">
              <a:spcAft>
                <a:spcPts val="1200"/>
              </a:spcAft>
            </a:pPr>
            <a:r>
              <a:rPr lang="nb-NO" sz="2400" i="0" dirty="0">
                <a:solidFill>
                  <a:srgbClr val="374151"/>
                </a:solidFill>
                <a:effectLst/>
                <a:latin typeface="+mj-lt"/>
              </a:rPr>
              <a:t>Mange innspill ønsker bedre infrastruktur, gang- og sykkelveier, og oppgradering av offentlig transport. Det er også et ønske om å bevare natur og friområder, samt å unngå for tett bebyggelse, spesielt i sentrumsområder.</a:t>
            </a:r>
          </a:p>
          <a:p>
            <a:pPr algn="l">
              <a:spcAft>
                <a:spcPts val="1200"/>
              </a:spcAft>
            </a:pPr>
            <a:endParaRPr lang="nb-NO" sz="2400" i="0" dirty="0">
              <a:solidFill>
                <a:srgbClr val="374151"/>
              </a:solidFill>
              <a:effectLst/>
              <a:latin typeface="+mj-lt"/>
            </a:endParaRPr>
          </a:p>
          <a:p>
            <a:pPr algn="l">
              <a:spcAft>
                <a:spcPts val="1200"/>
              </a:spcAft>
            </a:pPr>
            <a:r>
              <a:rPr lang="nb-NO" sz="2400" b="1" i="0" dirty="0">
                <a:solidFill>
                  <a:srgbClr val="374151"/>
                </a:solidFill>
                <a:effectLst/>
                <a:latin typeface="+mj-lt"/>
              </a:rPr>
              <a:t>Skole og Utdanning: </a:t>
            </a:r>
          </a:p>
          <a:p>
            <a:pPr algn="l">
              <a:spcAft>
                <a:spcPts val="1200"/>
              </a:spcAft>
            </a:pPr>
            <a:r>
              <a:rPr lang="nb-NO" sz="2400" i="0" dirty="0">
                <a:solidFill>
                  <a:srgbClr val="374151"/>
                </a:solidFill>
                <a:effectLst/>
                <a:latin typeface="+mj-lt"/>
              </a:rPr>
              <a:t>Det er et sterkt ønske om bedre skoletilbud, inkludert flere lærere, bedre ressurser, og en generell oppgradering av utdanningssystemet.</a:t>
            </a:r>
          </a:p>
          <a:p>
            <a:pPr algn="l">
              <a:spcAft>
                <a:spcPts val="1200"/>
              </a:spcAft>
            </a:pPr>
            <a:endParaRPr lang="nb-NO" sz="2400" i="0" dirty="0">
              <a:solidFill>
                <a:srgbClr val="374151"/>
              </a:solidFill>
              <a:effectLst/>
              <a:latin typeface="+mj-lt"/>
            </a:endParaRPr>
          </a:p>
          <a:p>
            <a:pPr algn="l">
              <a:spcAft>
                <a:spcPts val="1200"/>
              </a:spcAft>
            </a:pPr>
            <a:r>
              <a:rPr lang="nb-NO" sz="2400" b="1" i="0" dirty="0">
                <a:solidFill>
                  <a:srgbClr val="374151"/>
                </a:solidFill>
                <a:effectLst/>
                <a:latin typeface="+mj-lt"/>
              </a:rPr>
              <a:t>Eldreomsorg: </a:t>
            </a:r>
          </a:p>
          <a:p>
            <a:pPr algn="l">
              <a:spcAft>
                <a:spcPts val="1200"/>
              </a:spcAft>
            </a:pPr>
            <a:r>
              <a:rPr lang="nb-NO" sz="2400" i="0" dirty="0">
                <a:solidFill>
                  <a:srgbClr val="374151"/>
                </a:solidFill>
                <a:effectLst/>
                <a:latin typeface="+mj-lt"/>
              </a:rPr>
              <a:t>Mange uttrykker behovet for bedre eldreomsorg, inkludert flere sykehjemsplasser, bedre bemanning, og generelt bedre tjenester for de eldre.</a:t>
            </a:r>
          </a:p>
        </p:txBody>
      </p:sp>
      <p:sp>
        <p:nvSpPr>
          <p:cNvPr id="6" name="TekstSylinder 5">
            <a:extLst>
              <a:ext uri="{FF2B5EF4-FFF2-40B4-BE49-F238E27FC236}">
                <a16:creationId xmlns:a16="http://schemas.microsoft.com/office/drawing/2014/main" id="{B8B73807-A86C-BC48-899F-C04C520FDB65}"/>
              </a:ext>
            </a:extLst>
          </p:cNvPr>
          <p:cNvSpPr txBox="1"/>
          <p:nvPr/>
        </p:nvSpPr>
        <p:spPr>
          <a:xfrm>
            <a:off x="11436824" y="3229928"/>
            <a:ext cx="10795379" cy="52322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spcAft>
                <a:spcPts val="1200"/>
              </a:spcAft>
            </a:pPr>
            <a:r>
              <a:rPr lang="nb-NO" sz="2400" b="1" i="0" dirty="0">
                <a:solidFill>
                  <a:srgbClr val="374151"/>
                </a:solidFill>
                <a:effectLst/>
                <a:latin typeface="+mj-lt"/>
              </a:rPr>
              <a:t>Barn og Ungdom: </a:t>
            </a:r>
          </a:p>
          <a:p>
            <a:pPr algn="l">
              <a:spcAft>
                <a:spcPts val="1200"/>
              </a:spcAft>
            </a:pPr>
            <a:r>
              <a:rPr lang="nb-NO" sz="2400" i="0" dirty="0">
                <a:solidFill>
                  <a:srgbClr val="374151"/>
                </a:solidFill>
                <a:effectLst/>
                <a:latin typeface="+mj-lt"/>
              </a:rPr>
              <a:t>Det er et uttrykt behov for bedre fritidstilbud for barn og ungdom, samt tiltak for mental helse, og forebyggende tiltak for å bekjempe rus og vold blant unge.</a:t>
            </a:r>
          </a:p>
          <a:p>
            <a:pPr algn="l">
              <a:spcAft>
                <a:spcPts val="1200"/>
              </a:spcAft>
            </a:pPr>
            <a:endParaRPr lang="nb-NO" sz="2400" i="0" dirty="0">
              <a:solidFill>
                <a:srgbClr val="374151"/>
              </a:solidFill>
              <a:effectLst/>
              <a:latin typeface="+mj-lt"/>
            </a:endParaRPr>
          </a:p>
          <a:p>
            <a:pPr algn="l">
              <a:spcAft>
                <a:spcPts val="1200"/>
              </a:spcAft>
            </a:pPr>
            <a:r>
              <a:rPr lang="nb-NO" sz="2400" b="1" i="0" dirty="0">
                <a:solidFill>
                  <a:srgbClr val="374151"/>
                </a:solidFill>
                <a:effectLst/>
                <a:latin typeface="+mj-lt"/>
              </a:rPr>
              <a:t>Næringsliv og Arbeid: </a:t>
            </a:r>
          </a:p>
          <a:p>
            <a:pPr algn="l">
              <a:spcAft>
                <a:spcPts val="1200"/>
              </a:spcAft>
            </a:pPr>
            <a:r>
              <a:rPr lang="nb-NO" sz="2400" i="0" dirty="0">
                <a:solidFill>
                  <a:srgbClr val="374151"/>
                </a:solidFill>
                <a:effectLst/>
                <a:latin typeface="+mj-lt"/>
              </a:rPr>
              <a:t>Flere nevner behovet for å tilrettelegge for etablering av ny industri og arbeidsplasser, samt bedre støtte til lokale bedrifter.</a:t>
            </a:r>
          </a:p>
          <a:p>
            <a:pPr algn="l">
              <a:spcAft>
                <a:spcPts val="1200"/>
              </a:spcAft>
            </a:pPr>
            <a:endParaRPr lang="nb-NO" sz="2400" i="0" dirty="0">
              <a:solidFill>
                <a:srgbClr val="374151"/>
              </a:solidFill>
              <a:effectLst/>
              <a:latin typeface="+mj-lt"/>
            </a:endParaRPr>
          </a:p>
          <a:p>
            <a:pPr algn="l">
              <a:spcAft>
                <a:spcPts val="1200"/>
              </a:spcAft>
            </a:pPr>
            <a:r>
              <a:rPr lang="nb-NO" sz="2400" b="1" i="0" dirty="0">
                <a:solidFill>
                  <a:srgbClr val="374151"/>
                </a:solidFill>
                <a:effectLst/>
                <a:latin typeface="+mj-lt"/>
              </a:rPr>
              <a:t>Helse og Velferd: </a:t>
            </a:r>
          </a:p>
          <a:p>
            <a:pPr algn="l">
              <a:spcAft>
                <a:spcPts val="1200"/>
              </a:spcAft>
            </a:pPr>
            <a:r>
              <a:rPr lang="nb-NO" sz="2400" i="0" dirty="0">
                <a:solidFill>
                  <a:srgbClr val="374151"/>
                </a:solidFill>
                <a:effectLst/>
                <a:latin typeface="+mj-lt"/>
              </a:rPr>
              <a:t>Det er et sterkt ønske om bedre helsetjenester, både mentale og fysiske, samt generelle velferdstjenester for alle aldersgrupper.</a:t>
            </a:r>
          </a:p>
        </p:txBody>
      </p:sp>
    </p:spTree>
    <p:extLst>
      <p:ext uri="{BB962C8B-B14F-4D97-AF65-F5344CB8AC3E}">
        <p14:creationId xmlns:p14="http://schemas.microsoft.com/office/powerpoint/2010/main" val="237921011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F527D9-7472-3DA6-A358-74FFE3CCA183}"/>
              </a:ext>
            </a:extLst>
          </p:cNvPr>
          <p:cNvSpPr>
            <a:spLocks noGrp="1"/>
          </p:cNvSpPr>
          <p:nvPr>
            <p:ph type="title"/>
          </p:nvPr>
        </p:nvSpPr>
        <p:spPr/>
        <p:txBody>
          <a:bodyPr>
            <a:normAutofit/>
          </a:bodyPr>
          <a:lstStyle/>
          <a:p>
            <a:r>
              <a:rPr lang="nb-NO"/>
              <a:t>Andelen som er enige i følgende utsagn: </a:t>
            </a:r>
            <a:br>
              <a:rPr lang="nb-NO"/>
            </a:br>
            <a:r>
              <a:rPr lang="nb-NO"/>
              <a:t>10. Jeg tar bærekraftige valg selv når det koster meg mer</a:t>
            </a:r>
          </a:p>
        </p:txBody>
      </p:sp>
      <p:sp>
        <p:nvSpPr>
          <p:cNvPr id="4" name="Plassholder for innhold 3">
            <a:extLst>
              <a:ext uri="{FF2B5EF4-FFF2-40B4-BE49-F238E27FC236}">
                <a16:creationId xmlns:a16="http://schemas.microsoft.com/office/drawing/2014/main" id="{D9601302-956B-5644-91C9-8F9F0A72BCEB}"/>
              </a:ext>
            </a:extLst>
          </p:cNvPr>
          <p:cNvSpPr>
            <a:spLocks noGrp="1"/>
          </p:cNvSpPr>
          <p:nvPr>
            <p:ph idx="11"/>
          </p:nvPr>
        </p:nvSpPr>
        <p:spPr>
          <a:xfrm>
            <a:off x="12106657" y="3918857"/>
            <a:ext cx="9057893" cy="8591798"/>
          </a:xfrm>
        </p:spPr>
        <p:txBody>
          <a:bodyPr>
            <a:normAutofit/>
          </a:bodyPr>
          <a:lstStyle/>
          <a:p>
            <a:r>
              <a:rPr lang="nb-NO" sz="2800" dirty="0"/>
              <a:t>47 prosent av innbyggerne i Stjørdal kommune er enig i utsagnet. Det er 1 %-poeng færre enn for Trøndelag fylke som helhet.</a:t>
            </a:r>
          </a:p>
          <a:p>
            <a:endParaRPr lang="nb-NO" sz="2800" dirty="0"/>
          </a:p>
          <a:p>
            <a:r>
              <a:rPr lang="nb-NO" sz="2800" dirty="0"/>
              <a:t>Undergrupper i Stjørdal kommune som er </a:t>
            </a:r>
            <a:r>
              <a:rPr lang="nb-NO" sz="2800" i="1" u="sng" dirty="0"/>
              <a:t>minst enig</a:t>
            </a:r>
            <a:r>
              <a:rPr lang="nb-NO" sz="2800" i="1" dirty="0"/>
              <a:t> </a:t>
            </a:r>
            <a:r>
              <a:rPr lang="nb-NO" sz="2800" dirty="0"/>
              <a:t>i utsagnet:</a:t>
            </a:r>
          </a:p>
          <a:p>
            <a:pPr lvl="1"/>
            <a:r>
              <a:rPr lang="nb-NO" sz="2400" dirty="0"/>
              <a:t>Menn</a:t>
            </a:r>
          </a:p>
          <a:p>
            <a:pPr lvl="1"/>
            <a:r>
              <a:rPr lang="nb-NO" sz="2400" dirty="0"/>
              <a:t>Aldersgruppen under 35 år</a:t>
            </a:r>
          </a:p>
          <a:p>
            <a:pPr lvl="1"/>
            <a:r>
              <a:rPr lang="nb-NO" sz="2400" dirty="0"/>
              <a:t>Har lavere utdanning</a:t>
            </a:r>
          </a:p>
          <a:p>
            <a:pPr lvl="1"/>
            <a:r>
              <a:rPr lang="nb-NO" sz="2400" dirty="0"/>
              <a:t>Folk som ikke tror de bor i kommunen om 5-10 år</a:t>
            </a:r>
          </a:p>
          <a:p>
            <a:pPr lvl="1"/>
            <a:r>
              <a:rPr lang="nb-NO" sz="2400" dirty="0"/>
              <a:t>Folk som ikke har gjort endringer i egen hverdag for å leve mer bærekraftig</a:t>
            </a:r>
          </a:p>
          <a:p>
            <a:pPr marL="635000" lvl="1" indent="0">
              <a:buNone/>
            </a:pPr>
            <a:endParaRPr lang="nb-NO" sz="2000" dirty="0"/>
          </a:p>
          <a:p>
            <a:endParaRPr lang="nb-NO" sz="2800" dirty="0"/>
          </a:p>
        </p:txBody>
      </p:sp>
      <p:pic>
        <p:nvPicPr>
          <p:cNvPr id="5" name="Bilde 4">
            <a:extLst>
              <a:ext uri="{FF2B5EF4-FFF2-40B4-BE49-F238E27FC236}">
                <a16:creationId xmlns:a16="http://schemas.microsoft.com/office/drawing/2014/main" id="{081E1500-3114-B164-C9CF-0F89B0EB928F}"/>
              </a:ext>
            </a:extLst>
          </p:cNvPr>
          <p:cNvPicPr/>
          <p:nvPr/>
        </p:nvPicPr>
        <p:blipFill>
          <a:blip r:embed="rId2"/>
          <a:stretch>
            <a:fillRect/>
          </a:stretch>
        </p:blipFill>
        <p:spPr>
          <a:xfrm>
            <a:off x="1402079" y="3918857"/>
            <a:ext cx="9685233" cy="7545386"/>
          </a:xfrm>
          <a:prstGeom prst="rect">
            <a:avLst/>
          </a:prstGeom>
        </p:spPr>
      </p:pic>
    </p:spTree>
    <p:extLst>
      <p:ext uri="{BB962C8B-B14F-4D97-AF65-F5344CB8AC3E}">
        <p14:creationId xmlns:p14="http://schemas.microsoft.com/office/powerpoint/2010/main" val="276385026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73CC7-DF30-459A-A451-397B123D9171}"/>
              </a:ext>
            </a:extLst>
          </p:cNvPr>
          <p:cNvSpPr>
            <a:spLocks noGrp="1"/>
          </p:cNvSpPr>
          <p:nvPr>
            <p:ph type="title"/>
          </p:nvPr>
        </p:nvSpPr>
        <p:spPr/>
        <p:txBody>
          <a:bodyPr>
            <a:normAutofit fontScale="90000"/>
          </a:bodyPr>
          <a:lstStyle/>
          <a:p>
            <a:r>
              <a:rPr lang="nb-NO"/>
              <a:t>Bakgrunnsinformasjon om innbyggerne som har besvart undersøkelsen</a:t>
            </a:r>
            <a:endParaRPr lang="en-US"/>
          </a:p>
        </p:txBody>
      </p:sp>
    </p:spTree>
    <p:extLst>
      <p:ext uri="{BB962C8B-B14F-4D97-AF65-F5344CB8AC3E}">
        <p14:creationId xmlns:p14="http://schemas.microsoft.com/office/powerpoint/2010/main" val="3339582307"/>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F527D9-7472-3DA6-A358-74FFE3CCA183}"/>
              </a:ext>
            </a:extLst>
          </p:cNvPr>
          <p:cNvSpPr>
            <a:spLocks noGrp="1"/>
          </p:cNvSpPr>
          <p:nvPr>
            <p:ph type="title"/>
          </p:nvPr>
        </p:nvSpPr>
        <p:spPr/>
        <p:txBody>
          <a:bodyPr>
            <a:normAutofit/>
          </a:bodyPr>
          <a:lstStyle/>
          <a:p>
            <a:r>
              <a:rPr lang="nb-NO"/>
              <a:t>Andelen som er enige i følgende utsagn: </a:t>
            </a:r>
            <a:br>
              <a:rPr lang="nb-NO"/>
            </a:br>
            <a:r>
              <a:rPr lang="nb-NO"/>
              <a:t>10. Jeg tar bærekraftige valg selv når det koster meg mer</a:t>
            </a:r>
          </a:p>
        </p:txBody>
      </p:sp>
      <p:pic>
        <p:nvPicPr>
          <p:cNvPr id="3" name="Bilde 2">
            <a:extLst>
              <a:ext uri="{FF2B5EF4-FFF2-40B4-BE49-F238E27FC236}">
                <a16:creationId xmlns:a16="http://schemas.microsoft.com/office/drawing/2014/main" id="{831EE785-672E-00E7-61E3-E56574F4AAD8}"/>
              </a:ext>
            </a:extLst>
          </p:cNvPr>
          <p:cNvPicPr/>
          <p:nvPr/>
        </p:nvPicPr>
        <p:blipFill>
          <a:blip r:embed="rId2"/>
          <a:stretch>
            <a:fillRect/>
          </a:stretch>
        </p:blipFill>
        <p:spPr>
          <a:xfrm>
            <a:off x="1163638" y="2940050"/>
            <a:ext cx="21364575" cy="7835900"/>
          </a:xfrm>
          <a:prstGeom prst="rect">
            <a:avLst/>
          </a:prstGeom>
        </p:spPr>
      </p:pic>
    </p:spTree>
    <p:extLst>
      <p:ext uri="{BB962C8B-B14F-4D97-AF65-F5344CB8AC3E}">
        <p14:creationId xmlns:p14="http://schemas.microsoft.com/office/powerpoint/2010/main" val="1958772975"/>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F527D9-7472-3DA6-A358-74FFE3CCA183}"/>
              </a:ext>
            </a:extLst>
          </p:cNvPr>
          <p:cNvSpPr>
            <a:spLocks noGrp="1"/>
          </p:cNvSpPr>
          <p:nvPr>
            <p:ph type="title"/>
          </p:nvPr>
        </p:nvSpPr>
        <p:spPr/>
        <p:txBody>
          <a:bodyPr>
            <a:normAutofit/>
          </a:bodyPr>
          <a:lstStyle/>
          <a:p>
            <a:r>
              <a:rPr lang="nb-NO"/>
              <a:t>Andelen som er enige i følgende utsagn: </a:t>
            </a:r>
            <a:br>
              <a:rPr lang="nb-NO"/>
            </a:br>
            <a:r>
              <a:rPr lang="nb-NO"/>
              <a:t>11. Jeg har tro på at mine bærekraftige valg utgjør en forskjell</a:t>
            </a:r>
          </a:p>
        </p:txBody>
      </p:sp>
      <p:sp>
        <p:nvSpPr>
          <p:cNvPr id="4" name="Plassholder for innhold 3">
            <a:extLst>
              <a:ext uri="{FF2B5EF4-FFF2-40B4-BE49-F238E27FC236}">
                <a16:creationId xmlns:a16="http://schemas.microsoft.com/office/drawing/2014/main" id="{D9601302-956B-5644-91C9-8F9F0A72BCEB}"/>
              </a:ext>
            </a:extLst>
          </p:cNvPr>
          <p:cNvSpPr>
            <a:spLocks noGrp="1"/>
          </p:cNvSpPr>
          <p:nvPr>
            <p:ph idx="11"/>
          </p:nvPr>
        </p:nvSpPr>
        <p:spPr>
          <a:xfrm>
            <a:off x="12106657" y="3918857"/>
            <a:ext cx="9057893" cy="8591798"/>
          </a:xfrm>
        </p:spPr>
        <p:txBody>
          <a:bodyPr>
            <a:normAutofit/>
          </a:bodyPr>
          <a:lstStyle/>
          <a:p>
            <a:r>
              <a:rPr lang="nb-NO" sz="2800" dirty="0"/>
              <a:t>52 prosent av innbyggerne i Stjørdal kommune er enig i utsagnet. Det er 3 %-poeng flere enn for Trøndelag fylke som helhet.</a:t>
            </a:r>
          </a:p>
          <a:p>
            <a:endParaRPr lang="nb-NO" sz="2800" dirty="0"/>
          </a:p>
          <a:p>
            <a:r>
              <a:rPr lang="nb-NO" sz="2800" dirty="0"/>
              <a:t>Undergrupper i Stjørdal kommune som er </a:t>
            </a:r>
            <a:r>
              <a:rPr lang="nb-NO" sz="2800" i="1" u="sng" dirty="0"/>
              <a:t>minst enig</a:t>
            </a:r>
            <a:r>
              <a:rPr lang="nb-NO" sz="2800" i="1" dirty="0"/>
              <a:t> </a:t>
            </a:r>
            <a:r>
              <a:rPr lang="nb-NO" sz="2800" dirty="0"/>
              <a:t>i utsagnet:</a:t>
            </a:r>
          </a:p>
          <a:p>
            <a:pPr lvl="1"/>
            <a:r>
              <a:rPr lang="nb-NO" sz="2400" dirty="0"/>
              <a:t>Menn</a:t>
            </a:r>
          </a:p>
          <a:p>
            <a:pPr lvl="1"/>
            <a:r>
              <a:rPr lang="nb-NO" sz="2400" dirty="0"/>
              <a:t>Aldersgruppen under 35 år</a:t>
            </a:r>
          </a:p>
          <a:p>
            <a:pPr lvl="1"/>
            <a:r>
              <a:rPr lang="nb-NO" sz="2400" dirty="0"/>
              <a:t>Har lavere utdanning</a:t>
            </a:r>
          </a:p>
          <a:p>
            <a:pPr lvl="1"/>
            <a:r>
              <a:rPr lang="nb-NO" sz="2400" dirty="0"/>
              <a:t>De som synes jobbmulighetene i nærområdet oppleves som dårlige.</a:t>
            </a:r>
          </a:p>
          <a:p>
            <a:pPr lvl="1"/>
            <a:r>
              <a:rPr lang="nb-NO" sz="2400" dirty="0"/>
              <a:t>Folk som ikke har gjort endringer i egen hverdag for å leve mer bærekraftig</a:t>
            </a:r>
          </a:p>
          <a:p>
            <a:pPr marL="635000" lvl="1" indent="0">
              <a:buNone/>
            </a:pPr>
            <a:endParaRPr lang="nb-NO" sz="2000" dirty="0"/>
          </a:p>
          <a:p>
            <a:endParaRPr lang="nb-NO" sz="2800" dirty="0"/>
          </a:p>
        </p:txBody>
      </p:sp>
      <p:pic>
        <p:nvPicPr>
          <p:cNvPr id="5" name="Bilde 4">
            <a:extLst>
              <a:ext uri="{FF2B5EF4-FFF2-40B4-BE49-F238E27FC236}">
                <a16:creationId xmlns:a16="http://schemas.microsoft.com/office/drawing/2014/main" id="{A62E5980-D785-087C-D7F1-D5CA7614A935}"/>
              </a:ext>
            </a:extLst>
          </p:cNvPr>
          <p:cNvPicPr/>
          <p:nvPr/>
        </p:nvPicPr>
        <p:blipFill>
          <a:blip r:embed="rId2"/>
          <a:stretch>
            <a:fillRect/>
          </a:stretch>
        </p:blipFill>
        <p:spPr>
          <a:xfrm>
            <a:off x="1402079" y="3918857"/>
            <a:ext cx="9685337" cy="7545467"/>
          </a:xfrm>
          <a:prstGeom prst="rect">
            <a:avLst/>
          </a:prstGeom>
        </p:spPr>
      </p:pic>
    </p:spTree>
    <p:extLst>
      <p:ext uri="{BB962C8B-B14F-4D97-AF65-F5344CB8AC3E}">
        <p14:creationId xmlns:p14="http://schemas.microsoft.com/office/powerpoint/2010/main" val="3138028843"/>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F527D9-7472-3DA6-A358-74FFE3CCA183}"/>
              </a:ext>
            </a:extLst>
          </p:cNvPr>
          <p:cNvSpPr>
            <a:spLocks noGrp="1"/>
          </p:cNvSpPr>
          <p:nvPr>
            <p:ph type="title"/>
          </p:nvPr>
        </p:nvSpPr>
        <p:spPr/>
        <p:txBody>
          <a:bodyPr>
            <a:normAutofit/>
          </a:bodyPr>
          <a:lstStyle/>
          <a:p>
            <a:r>
              <a:rPr lang="nb-NO"/>
              <a:t>Andelen som er enige i følgende utsagn: </a:t>
            </a:r>
            <a:br>
              <a:rPr lang="nb-NO"/>
            </a:br>
            <a:r>
              <a:rPr lang="nb-NO"/>
              <a:t>11. Jeg har tro på at mine bærekraftige valg utgjør en forskjell</a:t>
            </a:r>
          </a:p>
        </p:txBody>
      </p:sp>
      <p:pic>
        <p:nvPicPr>
          <p:cNvPr id="3" name="Bilde 2">
            <a:extLst>
              <a:ext uri="{FF2B5EF4-FFF2-40B4-BE49-F238E27FC236}">
                <a16:creationId xmlns:a16="http://schemas.microsoft.com/office/drawing/2014/main" id="{C1A15B03-0BC2-8351-97C3-D869EEDDB7D2}"/>
              </a:ext>
            </a:extLst>
          </p:cNvPr>
          <p:cNvPicPr/>
          <p:nvPr/>
        </p:nvPicPr>
        <p:blipFill>
          <a:blip r:embed="rId2"/>
          <a:stretch>
            <a:fillRect/>
          </a:stretch>
        </p:blipFill>
        <p:spPr>
          <a:xfrm>
            <a:off x="1163638" y="2940050"/>
            <a:ext cx="21364575" cy="7835900"/>
          </a:xfrm>
          <a:prstGeom prst="rect">
            <a:avLst/>
          </a:prstGeom>
        </p:spPr>
      </p:pic>
    </p:spTree>
    <p:extLst>
      <p:ext uri="{BB962C8B-B14F-4D97-AF65-F5344CB8AC3E}">
        <p14:creationId xmlns:p14="http://schemas.microsoft.com/office/powerpoint/2010/main" val="1429311240"/>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6F30BB0-A8AB-CAE5-C66B-F30658C7594F}"/>
              </a:ext>
            </a:extLst>
          </p:cNvPr>
          <p:cNvSpPr>
            <a:spLocks noGrp="1"/>
          </p:cNvSpPr>
          <p:nvPr>
            <p:ph type="title"/>
          </p:nvPr>
        </p:nvSpPr>
        <p:spPr/>
        <p:txBody>
          <a:bodyPr>
            <a:noAutofit/>
          </a:bodyPr>
          <a:lstStyle/>
          <a:p>
            <a:r>
              <a:rPr lang="nb-NO" dirty="0"/>
              <a:t>Hva mener du er den største klima-/miljøutfordringen for din kommune/region?</a:t>
            </a:r>
            <a:br>
              <a:rPr lang="nb-NO" dirty="0"/>
            </a:br>
            <a:r>
              <a:rPr lang="nb-NO" i="1" dirty="0"/>
              <a:t>Oppsummering av åpne svar</a:t>
            </a:r>
          </a:p>
        </p:txBody>
      </p:sp>
      <p:sp>
        <p:nvSpPr>
          <p:cNvPr id="4" name="TekstSylinder 3">
            <a:extLst>
              <a:ext uri="{FF2B5EF4-FFF2-40B4-BE49-F238E27FC236}">
                <a16:creationId xmlns:a16="http://schemas.microsoft.com/office/drawing/2014/main" id="{B0D9A133-D591-9E50-CFF8-3835AB002D1D}"/>
              </a:ext>
            </a:extLst>
          </p:cNvPr>
          <p:cNvSpPr txBox="1"/>
          <p:nvPr/>
        </p:nvSpPr>
        <p:spPr>
          <a:xfrm>
            <a:off x="1402079" y="3173305"/>
            <a:ext cx="10096814" cy="5801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spcAft>
                <a:spcPts val="600"/>
              </a:spcAft>
            </a:pPr>
            <a:r>
              <a:rPr lang="nb-NO" sz="2400" b="1" dirty="0">
                <a:latin typeface="+mj-lt"/>
              </a:rPr>
              <a:t>Bil- og transportrelaterte utfordringer:</a:t>
            </a:r>
          </a:p>
          <a:p>
            <a:pPr algn="l">
              <a:spcAft>
                <a:spcPts val="600"/>
              </a:spcAft>
            </a:pPr>
            <a:r>
              <a:rPr lang="nb-NO" sz="2400" dirty="0">
                <a:latin typeface="+mj-lt"/>
              </a:rPr>
              <a:t>Mange uttrykker bekymring for biltrafikk, med fokus på utslipp, behovet for alternativ transport, og manglende kollektivtilbud. Det er også bekymring for trafikkrelatert forurensning fra flyplassen og tungtransport.</a:t>
            </a:r>
          </a:p>
          <a:p>
            <a:pPr algn="l">
              <a:spcAft>
                <a:spcPts val="600"/>
              </a:spcAft>
            </a:pPr>
            <a:r>
              <a:rPr lang="nb-NO" sz="2400" dirty="0">
                <a:latin typeface="+mj-lt"/>
              </a:rPr>
              <a:t>Forbedringer i kollektivtransport, tilrettelegging for syklister og fotgjengere, samt økt bruk av elektriske kjøretøy foreslås som løsninger.</a:t>
            </a:r>
          </a:p>
          <a:p>
            <a:pPr algn="l">
              <a:spcAft>
                <a:spcPts val="600"/>
              </a:spcAft>
            </a:pPr>
            <a:endParaRPr lang="nb-NO" sz="2400" dirty="0">
              <a:latin typeface="+mj-lt"/>
            </a:endParaRPr>
          </a:p>
          <a:p>
            <a:pPr algn="l">
              <a:spcAft>
                <a:spcPts val="600"/>
              </a:spcAft>
            </a:pPr>
            <a:r>
              <a:rPr lang="nb-NO" sz="2400" b="1" dirty="0">
                <a:latin typeface="+mj-lt"/>
              </a:rPr>
              <a:t>Miljøvern og bevaring av natur:</a:t>
            </a:r>
          </a:p>
          <a:p>
            <a:pPr algn="l">
              <a:spcAft>
                <a:spcPts val="600"/>
              </a:spcAft>
            </a:pPr>
            <a:r>
              <a:rPr lang="nb-NO" sz="2400" dirty="0">
                <a:latin typeface="+mj-lt"/>
              </a:rPr>
              <a:t>Det er bekymring for nedbygging av dyrka mark, matjord og natur, samt tap av naturmangfold. Mange foreslår å bevare naturområder og redusere inngrep i naturen.</a:t>
            </a:r>
          </a:p>
          <a:p>
            <a:pPr algn="l">
              <a:spcAft>
                <a:spcPts val="600"/>
              </a:spcAft>
            </a:pPr>
            <a:r>
              <a:rPr lang="nb-NO" sz="2400" dirty="0">
                <a:latin typeface="+mj-lt"/>
              </a:rPr>
              <a:t>Forslagene inkluderer også å redusere forsøpling, håndtere plastavfall og fremme bærekraftig utvikling.</a:t>
            </a:r>
          </a:p>
          <a:p>
            <a:pPr algn="l">
              <a:spcAft>
                <a:spcPts val="600"/>
              </a:spcAft>
            </a:pPr>
            <a:endParaRPr lang="nb-NO" sz="2400" dirty="0">
              <a:latin typeface="+mj-lt"/>
            </a:endParaRPr>
          </a:p>
        </p:txBody>
      </p:sp>
      <p:sp>
        <p:nvSpPr>
          <p:cNvPr id="6" name="TekstSylinder 5">
            <a:extLst>
              <a:ext uri="{FF2B5EF4-FFF2-40B4-BE49-F238E27FC236}">
                <a16:creationId xmlns:a16="http://schemas.microsoft.com/office/drawing/2014/main" id="{E5C068B7-9F5F-450D-5DEB-D20F82369C92}"/>
              </a:ext>
            </a:extLst>
          </p:cNvPr>
          <p:cNvSpPr txBox="1"/>
          <p:nvPr/>
        </p:nvSpPr>
        <p:spPr>
          <a:xfrm>
            <a:off x="12979065" y="3173305"/>
            <a:ext cx="8903908" cy="52783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spcAft>
                <a:spcPts val="600"/>
              </a:spcAft>
            </a:pPr>
            <a:r>
              <a:rPr lang="nb-NO" sz="2400" b="1" dirty="0">
                <a:latin typeface="+mj-lt"/>
              </a:rPr>
              <a:t>Infrastruktur og planlegging:</a:t>
            </a:r>
          </a:p>
          <a:p>
            <a:pPr algn="l">
              <a:spcAft>
                <a:spcPts val="600"/>
              </a:spcAft>
            </a:pPr>
            <a:r>
              <a:rPr lang="nb-NO" sz="2400" dirty="0">
                <a:latin typeface="+mj-lt"/>
              </a:rPr>
              <a:t>Det er bekymring for utilstrekkelig infrastruktur, inkludert dårlige veier og mangel på gang- og sykkelveier. Det foreslås å forbedre veier og andre transportnett, samt å planlegge på en måte som fremmer bærekraft.</a:t>
            </a:r>
          </a:p>
          <a:p>
            <a:pPr algn="l">
              <a:spcAft>
                <a:spcPts val="600"/>
              </a:spcAft>
            </a:pPr>
            <a:r>
              <a:rPr lang="nb-NO" sz="2400" dirty="0">
                <a:latin typeface="+mj-lt"/>
              </a:rPr>
              <a:t>Mange forslag er rettet mot å forbedre byplanlegging for å redusere bilbruk og fremme bærekraftige alternativer.</a:t>
            </a:r>
          </a:p>
          <a:p>
            <a:pPr algn="l">
              <a:spcAft>
                <a:spcPts val="600"/>
              </a:spcAft>
            </a:pPr>
            <a:endParaRPr lang="nb-NO" sz="2400" dirty="0">
              <a:latin typeface="+mj-lt"/>
            </a:endParaRPr>
          </a:p>
          <a:p>
            <a:pPr algn="l">
              <a:spcAft>
                <a:spcPts val="600"/>
              </a:spcAft>
            </a:pPr>
            <a:r>
              <a:rPr lang="nb-NO" sz="2400" b="1" dirty="0">
                <a:latin typeface="+mj-lt"/>
              </a:rPr>
              <a:t>Holdninger og bevissthet:</a:t>
            </a:r>
          </a:p>
          <a:p>
            <a:pPr algn="l">
              <a:spcAft>
                <a:spcPts val="600"/>
              </a:spcAft>
            </a:pPr>
            <a:r>
              <a:rPr lang="nb-NO" sz="2400" dirty="0">
                <a:latin typeface="+mj-lt"/>
              </a:rPr>
              <a:t>Noen uttrykker at det er viktig å endre holdninger og øke bevisstheten om miljø og klima, både blant politikere og i befolkningen generelt. Det er også fokus på utdanning og å fremme bærekraftige livsstiler og forbruksvaner.</a:t>
            </a:r>
          </a:p>
        </p:txBody>
      </p:sp>
    </p:spTree>
    <p:extLst>
      <p:ext uri="{BB962C8B-B14F-4D97-AF65-F5344CB8AC3E}">
        <p14:creationId xmlns:p14="http://schemas.microsoft.com/office/powerpoint/2010/main" val="2452526384"/>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F527D9-7472-3DA6-A358-74FFE3CCA183}"/>
              </a:ext>
            </a:extLst>
          </p:cNvPr>
          <p:cNvSpPr>
            <a:spLocks noGrp="1"/>
          </p:cNvSpPr>
          <p:nvPr>
            <p:ph type="title"/>
          </p:nvPr>
        </p:nvSpPr>
        <p:spPr/>
        <p:txBody>
          <a:bodyPr>
            <a:normAutofit fontScale="90000"/>
          </a:bodyPr>
          <a:lstStyle/>
          <a:p>
            <a:r>
              <a:rPr lang="nb-NO"/>
              <a:t>Andelen som er enige i følgende utsagn: </a:t>
            </a:r>
            <a:br>
              <a:rPr lang="nb-NO"/>
            </a:br>
            <a:r>
              <a:rPr lang="nb-NO"/>
              <a:t>12. Det er viktig for meg at min kommune bidrar til å redusere klimagassutslippene i Norge</a:t>
            </a:r>
          </a:p>
        </p:txBody>
      </p:sp>
      <p:sp>
        <p:nvSpPr>
          <p:cNvPr id="4" name="Plassholder for innhold 3">
            <a:extLst>
              <a:ext uri="{FF2B5EF4-FFF2-40B4-BE49-F238E27FC236}">
                <a16:creationId xmlns:a16="http://schemas.microsoft.com/office/drawing/2014/main" id="{D9601302-956B-5644-91C9-8F9F0A72BCEB}"/>
              </a:ext>
            </a:extLst>
          </p:cNvPr>
          <p:cNvSpPr>
            <a:spLocks noGrp="1"/>
          </p:cNvSpPr>
          <p:nvPr>
            <p:ph idx="11"/>
          </p:nvPr>
        </p:nvSpPr>
        <p:spPr>
          <a:xfrm>
            <a:off x="12106657" y="3918857"/>
            <a:ext cx="9057893" cy="8591798"/>
          </a:xfrm>
        </p:spPr>
        <p:txBody>
          <a:bodyPr>
            <a:normAutofit/>
          </a:bodyPr>
          <a:lstStyle/>
          <a:p>
            <a:r>
              <a:rPr lang="nb-NO" sz="2800" dirty="0"/>
              <a:t>62 prosent av innbyggerne i Stjørdal kommune er enig i utsagnet. Det er 2 %-poeng flere enn for Trøndelag fylke som helhet.</a:t>
            </a:r>
          </a:p>
          <a:p>
            <a:endParaRPr lang="nb-NO" sz="2800" dirty="0"/>
          </a:p>
          <a:p>
            <a:r>
              <a:rPr lang="nb-NO" sz="2800" dirty="0"/>
              <a:t>Undergrupper i Stjørdal kommune som er </a:t>
            </a:r>
            <a:r>
              <a:rPr lang="nb-NO" sz="2800" i="1" u="sng" dirty="0"/>
              <a:t>minst enig</a:t>
            </a:r>
            <a:r>
              <a:rPr lang="nb-NO" sz="2800" i="1" dirty="0"/>
              <a:t> </a:t>
            </a:r>
            <a:r>
              <a:rPr lang="nb-NO" sz="2800" dirty="0"/>
              <a:t>i utsagnet:</a:t>
            </a:r>
          </a:p>
          <a:p>
            <a:pPr lvl="1"/>
            <a:r>
              <a:rPr lang="nb-NO" sz="2400" dirty="0"/>
              <a:t>Menn</a:t>
            </a:r>
          </a:p>
          <a:p>
            <a:pPr lvl="1"/>
            <a:r>
              <a:rPr lang="nb-NO" sz="2400" dirty="0"/>
              <a:t>Aldersgruppen under 35 år</a:t>
            </a:r>
          </a:p>
          <a:p>
            <a:pPr lvl="1"/>
            <a:r>
              <a:rPr lang="nb-NO" sz="2400" dirty="0"/>
              <a:t>Har lavere utdanning</a:t>
            </a:r>
          </a:p>
          <a:p>
            <a:pPr lvl="1"/>
            <a:r>
              <a:rPr lang="nb-NO" sz="2400" dirty="0"/>
              <a:t>Folk som ikke tror de bor i kommunen om 5-10 år</a:t>
            </a:r>
          </a:p>
          <a:p>
            <a:pPr lvl="1"/>
            <a:r>
              <a:rPr lang="nb-NO" sz="2400" dirty="0"/>
              <a:t>De som i fremtiden ser for seg å bo på småbruk/gård</a:t>
            </a:r>
          </a:p>
          <a:p>
            <a:pPr lvl="1"/>
            <a:r>
              <a:rPr lang="nb-NO" sz="2400" dirty="0"/>
              <a:t>De som synes jobbmulighetene i nærområdet oppleves som dårlige</a:t>
            </a:r>
          </a:p>
          <a:p>
            <a:pPr lvl="1"/>
            <a:r>
              <a:rPr lang="nb-NO" sz="2400" dirty="0"/>
              <a:t>Folk som ikke har gjort endringer i egen hverdag for å leve mer bærekraftig</a:t>
            </a:r>
          </a:p>
          <a:p>
            <a:pPr marL="635000" lvl="1" indent="0">
              <a:buNone/>
            </a:pPr>
            <a:endParaRPr lang="nb-NO" sz="2000" dirty="0"/>
          </a:p>
          <a:p>
            <a:endParaRPr lang="nb-NO" sz="2800" dirty="0"/>
          </a:p>
        </p:txBody>
      </p:sp>
      <p:pic>
        <p:nvPicPr>
          <p:cNvPr id="5" name="Bilde 4">
            <a:extLst>
              <a:ext uri="{FF2B5EF4-FFF2-40B4-BE49-F238E27FC236}">
                <a16:creationId xmlns:a16="http://schemas.microsoft.com/office/drawing/2014/main" id="{2D1284BD-4D5C-A758-F24B-BF43C99E1F30}"/>
              </a:ext>
            </a:extLst>
          </p:cNvPr>
          <p:cNvPicPr/>
          <p:nvPr/>
        </p:nvPicPr>
        <p:blipFill>
          <a:blip r:embed="rId2"/>
          <a:stretch>
            <a:fillRect/>
          </a:stretch>
        </p:blipFill>
        <p:spPr>
          <a:xfrm>
            <a:off x="1402079" y="3918857"/>
            <a:ext cx="9685234" cy="7545387"/>
          </a:xfrm>
          <a:prstGeom prst="rect">
            <a:avLst/>
          </a:prstGeom>
        </p:spPr>
      </p:pic>
    </p:spTree>
    <p:extLst>
      <p:ext uri="{BB962C8B-B14F-4D97-AF65-F5344CB8AC3E}">
        <p14:creationId xmlns:p14="http://schemas.microsoft.com/office/powerpoint/2010/main" val="2107515932"/>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F527D9-7472-3DA6-A358-74FFE3CCA183}"/>
              </a:ext>
            </a:extLst>
          </p:cNvPr>
          <p:cNvSpPr>
            <a:spLocks noGrp="1"/>
          </p:cNvSpPr>
          <p:nvPr>
            <p:ph type="title"/>
          </p:nvPr>
        </p:nvSpPr>
        <p:spPr/>
        <p:txBody>
          <a:bodyPr>
            <a:normAutofit fontScale="90000"/>
          </a:bodyPr>
          <a:lstStyle/>
          <a:p>
            <a:r>
              <a:rPr lang="nb-NO"/>
              <a:t>Andelen som er enige i følgende utsagn: </a:t>
            </a:r>
            <a:br>
              <a:rPr lang="nb-NO"/>
            </a:br>
            <a:r>
              <a:rPr lang="nb-NO"/>
              <a:t>12. Det er viktig for meg at min kommune bidrar til å redusere klimagassutslippene i Norge</a:t>
            </a:r>
          </a:p>
        </p:txBody>
      </p:sp>
      <p:pic>
        <p:nvPicPr>
          <p:cNvPr id="3" name="Bilde 2">
            <a:extLst>
              <a:ext uri="{FF2B5EF4-FFF2-40B4-BE49-F238E27FC236}">
                <a16:creationId xmlns:a16="http://schemas.microsoft.com/office/drawing/2014/main" id="{8B852412-CAA8-3DBC-2EDD-350B54B83D91}"/>
              </a:ext>
            </a:extLst>
          </p:cNvPr>
          <p:cNvPicPr/>
          <p:nvPr/>
        </p:nvPicPr>
        <p:blipFill>
          <a:blip r:embed="rId2"/>
          <a:stretch>
            <a:fillRect/>
          </a:stretch>
        </p:blipFill>
        <p:spPr>
          <a:xfrm>
            <a:off x="1163638" y="2940050"/>
            <a:ext cx="21364575" cy="7835900"/>
          </a:xfrm>
          <a:prstGeom prst="rect">
            <a:avLst/>
          </a:prstGeom>
        </p:spPr>
      </p:pic>
    </p:spTree>
    <p:extLst>
      <p:ext uri="{BB962C8B-B14F-4D97-AF65-F5344CB8AC3E}">
        <p14:creationId xmlns:p14="http://schemas.microsoft.com/office/powerpoint/2010/main" val="1759795515"/>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F527D9-7472-3DA6-A358-74FFE3CCA183}"/>
              </a:ext>
            </a:extLst>
          </p:cNvPr>
          <p:cNvSpPr>
            <a:spLocks noGrp="1"/>
          </p:cNvSpPr>
          <p:nvPr>
            <p:ph type="title"/>
          </p:nvPr>
        </p:nvSpPr>
        <p:spPr/>
        <p:txBody>
          <a:bodyPr>
            <a:normAutofit/>
          </a:bodyPr>
          <a:lstStyle/>
          <a:p>
            <a:r>
              <a:rPr lang="nb-NO"/>
              <a:t>Andelen som er enige i følgende utsagn: </a:t>
            </a:r>
            <a:br>
              <a:rPr lang="nb-NO"/>
            </a:br>
            <a:r>
              <a:rPr lang="nb-NO"/>
              <a:t>13. Kommunen informerer innbyggerne på en enkel og forståelig måte</a:t>
            </a:r>
          </a:p>
        </p:txBody>
      </p:sp>
      <p:sp>
        <p:nvSpPr>
          <p:cNvPr id="4" name="Plassholder for innhold 3">
            <a:extLst>
              <a:ext uri="{FF2B5EF4-FFF2-40B4-BE49-F238E27FC236}">
                <a16:creationId xmlns:a16="http://schemas.microsoft.com/office/drawing/2014/main" id="{D9601302-956B-5644-91C9-8F9F0A72BCEB}"/>
              </a:ext>
            </a:extLst>
          </p:cNvPr>
          <p:cNvSpPr>
            <a:spLocks noGrp="1"/>
          </p:cNvSpPr>
          <p:nvPr>
            <p:ph idx="11"/>
          </p:nvPr>
        </p:nvSpPr>
        <p:spPr>
          <a:xfrm>
            <a:off x="12106657" y="3918857"/>
            <a:ext cx="9057893" cy="8591798"/>
          </a:xfrm>
        </p:spPr>
        <p:txBody>
          <a:bodyPr>
            <a:normAutofit/>
          </a:bodyPr>
          <a:lstStyle/>
          <a:p>
            <a:r>
              <a:rPr lang="nb-NO" sz="2800" dirty="0"/>
              <a:t>57 prosent av innbyggerne i Stjørdal kommune er enig i utsagnet. Det er 6 %-poeng flere enn for Trøndelag fylke som helhet.</a:t>
            </a:r>
          </a:p>
          <a:p>
            <a:endParaRPr lang="nb-NO" sz="2800" dirty="0"/>
          </a:p>
          <a:p>
            <a:r>
              <a:rPr lang="nb-NO" sz="2800" dirty="0"/>
              <a:t>Undergrupper i Stjørdal kommune som er </a:t>
            </a:r>
            <a:r>
              <a:rPr lang="nb-NO" sz="2800" i="1" u="sng" dirty="0"/>
              <a:t>minst enig</a:t>
            </a:r>
            <a:r>
              <a:rPr lang="nb-NO" sz="2800" i="1" dirty="0"/>
              <a:t> </a:t>
            </a:r>
            <a:r>
              <a:rPr lang="nb-NO" sz="2800" dirty="0"/>
              <a:t>i utsagnet:</a:t>
            </a:r>
          </a:p>
          <a:p>
            <a:pPr lvl="1"/>
            <a:r>
              <a:rPr lang="nb-NO" sz="2400" dirty="0"/>
              <a:t>De som i fremtiden ser for seg å bo på småbruk/gård</a:t>
            </a:r>
          </a:p>
          <a:p>
            <a:pPr lvl="1"/>
            <a:r>
              <a:rPr lang="nb-NO" sz="2400" dirty="0"/>
              <a:t>De som opplever jobbmulighetene i nærområdet som dårlige</a:t>
            </a:r>
          </a:p>
          <a:p>
            <a:pPr marL="635000" lvl="1" indent="0">
              <a:buNone/>
            </a:pPr>
            <a:endParaRPr lang="nb-NO" sz="2000" dirty="0"/>
          </a:p>
          <a:p>
            <a:endParaRPr lang="nb-NO" sz="2800" dirty="0"/>
          </a:p>
        </p:txBody>
      </p:sp>
      <p:pic>
        <p:nvPicPr>
          <p:cNvPr id="5" name="Bilde 4">
            <a:extLst>
              <a:ext uri="{FF2B5EF4-FFF2-40B4-BE49-F238E27FC236}">
                <a16:creationId xmlns:a16="http://schemas.microsoft.com/office/drawing/2014/main" id="{72A3CC33-8290-EE64-BB33-D56112B7909E}"/>
              </a:ext>
            </a:extLst>
          </p:cNvPr>
          <p:cNvPicPr/>
          <p:nvPr/>
        </p:nvPicPr>
        <p:blipFill>
          <a:blip r:embed="rId2"/>
          <a:stretch>
            <a:fillRect/>
          </a:stretch>
        </p:blipFill>
        <p:spPr>
          <a:xfrm>
            <a:off x="1402079" y="3918857"/>
            <a:ext cx="9685233" cy="7545386"/>
          </a:xfrm>
          <a:prstGeom prst="rect">
            <a:avLst/>
          </a:prstGeom>
        </p:spPr>
      </p:pic>
    </p:spTree>
    <p:extLst>
      <p:ext uri="{BB962C8B-B14F-4D97-AF65-F5344CB8AC3E}">
        <p14:creationId xmlns:p14="http://schemas.microsoft.com/office/powerpoint/2010/main" val="2294749174"/>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F527D9-7472-3DA6-A358-74FFE3CCA183}"/>
              </a:ext>
            </a:extLst>
          </p:cNvPr>
          <p:cNvSpPr>
            <a:spLocks noGrp="1"/>
          </p:cNvSpPr>
          <p:nvPr>
            <p:ph type="title"/>
          </p:nvPr>
        </p:nvSpPr>
        <p:spPr/>
        <p:txBody>
          <a:bodyPr>
            <a:normAutofit/>
          </a:bodyPr>
          <a:lstStyle/>
          <a:p>
            <a:r>
              <a:rPr lang="nb-NO"/>
              <a:t>Andelen som er enige i følgende utsagn: </a:t>
            </a:r>
            <a:br>
              <a:rPr lang="nb-NO"/>
            </a:br>
            <a:r>
              <a:rPr lang="nb-NO"/>
              <a:t>13. Kommunen informerer innbyggerne på en enkel og forståelig måte</a:t>
            </a:r>
          </a:p>
        </p:txBody>
      </p:sp>
      <p:pic>
        <p:nvPicPr>
          <p:cNvPr id="3" name="Bilde 2">
            <a:extLst>
              <a:ext uri="{FF2B5EF4-FFF2-40B4-BE49-F238E27FC236}">
                <a16:creationId xmlns:a16="http://schemas.microsoft.com/office/drawing/2014/main" id="{01261886-90A6-31B5-E74E-35B3EDDB9A55}"/>
              </a:ext>
            </a:extLst>
          </p:cNvPr>
          <p:cNvPicPr/>
          <p:nvPr/>
        </p:nvPicPr>
        <p:blipFill>
          <a:blip r:embed="rId2"/>
          <a:stretch>
            <a:fillRect/>
          </a:stretch>
        </p:blipFill>
        <p:spPr>
          <a:xfrm>
            <a:off x="1163638" y="2940050"/>
            <a:ext cx="21364575" cy="7835900"/>
          </a:xfrm>
          <a:prstGeom prst="rect">
            <a:avLst/>
          </a:prstGeom>
        </p:spPr>
      </p:pic>
    </p:spTree>
    <p:extLst>
      <p:ext uri="{BB962C8B-B14F-4D97-AF65-F5344CB8AC3E}">
        <p14:creationId xmlns:p14="http://schemas.microsoft.com/office/powerpoint/2010/main" val="2144370663"/>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F527D9-7472-3DA6-A358-74FFE3CCA183}"/>
              </a:ext>
            </a:extLst>
          </p:cNvPr>
          <p:cNvSpPr>
            <a:spLocks noGrp="1"/>
          </p:cNvSpPr>
          <p:nvPr>
            <p:ph type="title"/>
          </p:nvPr>
        </p:nvSpPr>
        <p:spPr/>
        <p:txBody>
          <a:bodyPr>
            <a:normAutofit/>
          </a:bodyPr>
          <a:lstStyle/>
          <a:p>
            <a:r>
              <a:rPr lang="nb-NO"/>
              <a:t>Andelen som er enige i følgende utsagn: </a:t>
            </a:r>
            <a:br>
              <a:rPr lang="nb-NO"/>
            </a:br>
            <a:r>
              <a:rPr lang="nb-NO"/>
              <a:t>14. Kommunen bruker ressursene (tid og penger) på en god måte</a:t>
            </a:r>
          </a:p>
        </p:txBody>
      </p:sp>
      <p:sp>
        <p:nvSpPr>
          <p:cNvPr id="4" name="Plassholder for innhold 3">
            <a:extLst>
              <a:ext uri="{FF2B5EF4-FFF2-40B4-BE49-F238E27FC236}">
                <a16:creationId xmlns:a16="http://schemas.microsoft.com/office/drawing/2014/main" id="{D9601302-956B-5644-91C9-8F9F0A72BCEB}"/>
              </a:ext>
            </a:extLst>
          </p:cNvPr>
          <p:cNvSpPr>
            <a:spLocks noGrp="1"/>
          </p:cNvSpPr>
          <p:nvPr>
            <p:ph idx="11"/>
          </p:nvPr>
        </p:nvSpPr>
        <p:spPr>
          <a:xfrm>
            <a:off x="12106657" y="3918857"/>
            <a:ext cx="9057893" cy="8591798"/>
          </a:xfrm>
        </p:spPr>
        <p:txBody>
          <a:bodyPr>
            <a:normAutofit/>
          </a:bodyPr>
          <a:lstStyle/>
          <a:p>
            <a:r>
              <a:rPr lang="nb-NO" sz="2800" dirty="0"/>
              <a:t>37 prosent av innbyggerne i Stjørdal kommune er enig i utsagnet. Det er 5 %-poeng høyere enn for Trøndelag fylke som helhet.</a:t>
            </a:r>
          </a:p>
          <a:p>
            <a:endParaRPr lang="nb-NO" sz="2800" dirty="0"/>
          </a:p>
          <a:p>
            <a:r>
              <a:rPr lang="nb-NO" sz="2800" dirty="0"/>
              <a:t>Undergrupper i Stjørdal kommune som er </a:t>
            </a:r>
            <a:r>
              <a:rPr lang="nb-NO" sz="2800" i="1" u="sng" dirty="0"/>
              <a:t>minst enig</a:t>
            </a:r>
            <a:r>
              <a:rPr lang="nb-NO" sz="2800" i="1" dirty="0"/>
              <a:t> </a:t>
            </a:r>
            <a:r>
              <a:rPr lang="nb-NO" sz="2800" dirty="0"/>
              <a:t>i utsagnet:</a:t>
            </a:r>
          </a:p>
          <a:p>
            <a:pPr lvl="1"/>
            <a:r>
              <a:rPr lang="nb-NO" sz="2400" dirty="0"/>
              <a:t>Aldersgruppen under 35 år</a:t>
            </a:r>
          </a:p>
          <a:p>
            <a:pPr lvl="1"/>
            <a:r>
              <a:rPr lang="nb-NO" sz="2400" dirty="0"/>
              <a:t>Har lavere utdanning</a:t>
            </a:r>
          </a:p>
          <a:p>
            <a:pPr lvl="1"/>
            <a:r>
              <a:rPr lang="nb-NO" sz="2400" dirty="0"/>
              <a:t>Folk som ikke tror de bor i kommunen om 5-10 år</a:t>
            </a:r>
          </a:p>
          <a:p>
            <a:pPr lvl="1"/>
            <a:r>
              <a:rPr lang="nb-NO" sz="2400" dirty="0"/>
              <a:t>De som i fremtiden ser for seg å bo på småbruk/gård</a:t>
            </a:r>
          </a:p>
          <a:p>
            <a:pPr lvl="1"/>
            <a:r>
              <a:rPr lang="nb-NO" sz="2400" dirty="0"/>
              <a:t>De som opplever jobbmulighetene i nærområdet som dårlige</a:t>
            </a:r>
          </a:p>
          <a:p>
            <a:pPr marL="635000" lvl="1" indent="0">
              <a:buNone/>
            </a:pPr>
            <a:endParaRPr lang="nb-NO" sz="2000" dirty="0"/>
          </a:p>
          <a:p>
            <a:endParaRPr lang="nb-NO" sz="2800" dirty="0"/>
          </a:p>
        </p:txBody>
      </p:sp>
      <p:pic>
        <p:nvPicPr>
          <p:cNvPr id="5" name="Bilde 4">
            <a:extLst>
              <a:ext uri="{FF2B5EF4-FFF2-40B4-BE49-F238E27FC236}">
                <a16:creationId xmlns:a16="http://schemas.microsoft.com/office/drawing/2014/main" id="{4A2CFFBF-C289-64A4-A4C7-3A1A00151CD4}"/>
              </a:ext>
            </a:extLst>
          </p:cNvPr>
          <p:cNvPicPr/>
          <p:nvPr/>
        </p:nvPicPr>
        <p:blipFill>
          <a:blip r:embed="rId2"/>
          <a:stretch>
            <a:fillRect/>
          </a:stretch>
        </p:blipFill>
        <p:spPr>
          <a:xfrm>
            <a:off x="1402079" y="3918857"/>
            <a:ext cx="9685233" cy="7545386"/>
          </a:xfrm>
          <a:prstGeom prst="rect">
            <a:avLst/>
          </a:prstGeom>
        </p:spPr>
      </p:pic>
    </p:spTree>
    <p:extLst>
      <p:ext uri="{BB962C8B-B14F-4D97-AF65-F5344CB8AC3E}">
        <p14:creationId xmlns:p14="http://schemas.microsoft.com/office/powerpoint/2010/main" val="1330377796"/>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F527D9-7472-3DA6-A358-74FFE3CCA183}"/>
              </a:ext>
            </a:extLst>
          </p:cNvPr>
          <p:cNvSpPr>
            <a:spLocks noGrp="1"/>
          </p:cNvSpPr>
          <p:nvPr>
            <p:ph type="title"/>
          </p:nvPr>
        </p:nvSpPr>
        <p:spPr/>
        <p:txBody>
          <a:bodyPr>
            <a:normAutofit/>
          </a:bodyPr>
          <a:lstStyle/>
          <a:p>
            <a:r>
              <a:rPr lang="nb-NO"/>
              <a:t>Andelen som er enige i følgende utsagn: </a:t>
            </a:r>
            <a:br>
              <a:rPr lang="nb-NO"/>
            </a:br>
            <a:r>
              <a:rPr lang="nb-NO"/>
              <a:t>14. Kommunen bruker ressursene (tid og penger) på en god måte</a:t>
            </a:r>
          </a:p>
        </p:txBody>
      </p:sp>
      <p:pic>
        <p:nvPicPr>
          <p:cNvPr id="3" name="Bilde 2">
            <a:extLst>
              <a:ext uri="{FF2B5EF4-FFF2-40B4-BE49-F238E27FC236}">
                <a16:creationId xmlns:a16="http://schemas.microsoft.com/office/drawing/2014/main" id="{5CA19A41-23F2-26F0-5BBC-B3624356A8AC}"/>
              </a:ext>
            </a:extLst>
          </p:cNvPr>
          <p:cNvPicPr/>
          <p:nvPr/>
        </p:nvPicPr>
        <p:blipFill>
          <a:blip r:embed="rId2"/>
          <a:stretch>
            <a:fillRect/>
          </a:stretch>
        </p:blipFill>
        <p:spPr>
          <a:xfrm>
            <a:off x="1163638" y="2940050"/>
            <a:ext cx="21364575" cy="7835900"/>
          </a:xfrm>
          <a:prstGeom prst="rect">
            <a:avLst/>
          </a:prstGeom>
        </p:spPr>
      </p:pic>
    </p:spTree>
    <p:extLst>
      <p:ext uri="{BB962C8B-B14F-4D97-AF65-F5344CB8AC3E}">
        <p14:creationId xmlns:p14="http://schemas.microsoft.com/office/powerpoint/2010/main" val="104401087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73CC7-DF30-459A-A451-397B123D9171}"/>
              </a:ext>
            </a:extLst>
          </p:cNvPr>
          <p:cNvSpPr>
            <a:spLocks noGrp="1"/>
          </p:cNvSpPr>
          <p:nvPr>
            <p:ph type="title"/>
          </p:nvPr>
        </p:nvSpPr>
        <p:spPr/>
        <p:txBody>
          <a:bodyPr>
            <a:normAutofit/>
          </a:bodyPr>
          <a:lstStyle/>
          <a:p>
            <a:r>
              <a:rPr lang="nb-NO"/>
              <a:t>Bakgrunnsinformasjon om innbyggerne som har besvart undersøkelsen – 1/2</a:t>
            </a:r>
            <a:endParaRPr lang="en-US"/>
          </a:p>
        </p:txBody>
      </p:sp>
      <p:pic>
        <p:nvPicPr>
          <p:cNvPr id="3" name="Bilde 2">
            <a:extLst>
              <a:ext uri="{FF2B5EF4-FFF2-40B4-BE49-F238E27FC236}">
                <a16:creationId xmlns:a16="http://schemas.microsoft.com/office/drawing/2014/main" id="{A3803782-3C5C-B456-5FD9-666906841467}"/>
              </a:ext>
            </a:extLst>
          </p:cNvPr>
          <p:cNvPicPr/>
          <p:nvPr/>
        </p:nvPicPr>
        <p:blipFill>
          <a:blip r:embed="rId2"/>
          <a:stretch>
            <a:fillRect/>
          </a:stretch>
        </p:blipFill>
        <p:spPr>
          <a:xfrm>
            <a:off x="977900" y="2292350"/>
            <a:ext cx="9493250" cy="10609263"/>
          </a:xfrm>
          <a:prstGeom prst="rect">
            <a:avLst/>
          </a:prstGeom>
        </p:spPr>
      </p:pic>
      <p:pic>
        <p:nvPicPr>
          <p:cNvPr id="4" name="Bilde 3">
            <a:extLst>
              <a:ext uri="{FF2B5EF4-FFF2-40B4-BE49-F238E27FC236}">
                <a16:creationId xmlns:a16="http://schemas.microsoft.com/office/drawing/2014/main" id="{3C99A1FE-C99A-1E8F-BC79-1B08F8F87ED9}"/>
              </a:ext>
            </a:extLst>
          </p:cNvPr>
          <p:cNvPicPr/>
          <p:nvPr/>
        </p:nvPicPr>
        <p:blipFill>
          <a:blip r:embed="rId3"/>
          <a:stretch>
            <a:fillRect/>
          </a:stretch>
        </p:blipFill>
        <p:spPr>
          <a:xfrm>
            <a:off x="11098213" y="2292350"/>
            <a:ext cx="9393237" cy="10609263"/>
          </a:xfrm>
          <a:prstGeom prst="rect">
            <a:avLst/>
          </a:prstGeom>
        </p:spPr>
      </p:pic>
    </p:spTree>
    <p:extLst>
      <p:ext uri="{BB962C8B-B14F-4D97-AF65-F5344CB8AC3E}">
        <p14:creationId xmlns:p14="http://schemas.microsoft.com/office/powerpoint/2010/main" val="3157786880"/>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F527D9-7472-3DA6-A358-74FFE3CCA183}"/>
              </a:ext>
            </a:extLst>
          </p:cNvPr>
          <p:cNvSpPr>
            <a:spLocks noGrp="1"/>
          </p:cNvSpPr>
          <p:nvPr>
            <p:ph type="title"/>
          </p:nvPr>
        </p:nvSpPr>
        <p:spPr/>
        <p:txBody>
          <a:bodyPr>
            <a:normAutofit/>
          </a:bodyPr>
          <a:lstStyle/>
          <a:p>
            <a:r>
              <a:rPr lang="nb-NO"/>
              <a:t>Andelen som er enige i følgende utsagn: </a:t>
            </a:r>
            <a:br>
              <a:rPr lang="nb-NO"/>
            </a:br>
            <a:r>
              <a:rPr lang="nb-NO"/>
              <a:t>15. Jeg har tillitt til kommunepolitikerne</a:t>
            </a:r>
          </a:p>
        </p:txBody>
      </p:sp>
      <p:sp>
        <p:nvSpPr>
          <p:cNvPr id="4" name="Plassholder for innhold 3">
            <a:extLst>
              <a:ext uri="{FF2B5EF4-FFF2-40B4-BE49-F238E27FC236}">
                <a16:creationId xmlns:a16="http://schemas.microsoft.com/office/drawing/2014/main" id="{D9601302-956B-5644-91C9-8F9F0A72BCEB}"/>
              </a:ext>
            </a:extLst>
          </p:cNvPr>
          <p:cNvSpPr>
            <a:spLocks noGrp="1"/>
          </p:cNvSpPr>
          <p:nvPr>
            <p:ph idx="11"/>
          </p:nvPr>
        </p:nvSpPr>
        <p:spPr>
          <a:xfrm>
            <a:off x="12106657" y="3918857"/>
            <a:ext cx="9057893" cy="8591798"/>
          </a:xfrm>
        </p:spPr>
        <p:txBody>
          <a:bodyPr>
            <a:normAutofit/>
          </a:bodyPr>
          <a:lstStyle/>
          <a:p>
            <a:r>
              <a:rPr lang="nb-NO" sz="2800" dirty="0"/>
              <a:t>47 prosent av innbyggerne i Stjørdal kommune er enig i utsagnet. Det er 6 %-poeng flere enn for Trøndelag fylke som helhet.</a:t>
            </a:r>
          </a:p>
          <a:p>
            <a:endParaRPr lang="nb-NO" sz="2800" dirty="0"/>
          </a:p>
          <a:p>
            <a:r>
              <a:rPr lang="nb-NO" sz="2800" dirty="0"/>
              <a:t>Undergrupper i Stjørdal kommune som er </a:t>
            </a:r>
            <a:r>
              <a:rPr lang="nb-NO" sz="2800" i="1" u="sng" dirty="0"/>
              <a:t>minst enig</a:t>
            </a:r>
            <a:r>
              <a:rPr lang="nb-NO" sz="2800" i="1" dirty="0"/>
              <a:t> </a:t>
            </a:r>
            <a:r>
              <a:rPr lang="nb-NO" sz="2800" dirty="0"/>
              <a:t>i utsagnet:</a:t>
            </a:r>
          </a:p>
          <a:p>
            <a:pPr lvl="1"/>
            <a:r>
              <a:rPr lang="nb-NO" sz="2400" dirty="0"/>
              <a:t>Aldersgruppen under 35 år</a:t>
            </a:r>
          </a:p>
          <a:p>
            <a:pPr lvl="1"/>
            <a:r>
              <a:rPr lang="nb-NO" sz="2400" dirty="0"/>
              <a:t>Folk som ikke tror de bor i kommunen om 5-10 år</a:t>
            </a:r>
          </a:p>
          <a:p>
            <a:pPr lvl="1"/>
            <a:r>
              <a:rPr lang="nb-NO" sz="2400" dirty="0"/>
              <a:t>De som i fremtiden ser for seg å bo på småbruk/gård</a:t>
            </a:r>
          </a:p>
          <a:p>
            <a:pPr lvl="1"/>
            <a:r>
              <a:rPr lang="nb-NO" sz="2400" dirty="0"/>
              <a:t>De som opplever jobbmulighetene i nærområdet som dårlige</a:t>
            </a:r>
          </a:p>
          <a:p>
            <a:pPr marL="635000" lvl="1" indent="0">
              <a:buNone/>
            </a:pPr>
            <a:endParaRPr lang="nb-NO" sz="2000" dirty="0"/>
          </a:p>
          <a:p>
            <a:endParaRPr lang="nb-NO" sz="2800" dirty="0"/>
          </a:p>
        </p:txBody>
      </p:sp>
      <p:pic>
        <p:nvPicPr>
          <p:cNvPr id="5" name="Bilde 4">
            <a:extLst>
              <a:ext uri="{FF2B5EF4-FFF2-40B4-BE49-F238E27FC236}">
                <a16:creationId xmlns:a16="http://schemas.microsoft.com/office/drawing/2014/main" id="{33C65DFD-CE36-5664-3F1F-7674594E3BFF}"/>
              </a:ext>
            </a:extLst>
          </p:cNvPr>
          <p:cNvPicPr/>
          <p:nvPr/>
        </p:nvPicPr>
        <p:blipFill>
          <a:blip r:embed="rId2"/>
          <a:stretch>
            <a:fillRect/>
          </a:stretch>
        </p:blipFill>
        <p:spPr>
          <a:xfrm>
            <a:off x="1402079" y="3918857"/>
            <a:ext cx="9685233" cy="7545386"/>
          </a:xfrm>
          <a:prstGeom prst="rect">
            <a:avLst/>
          </a:prstGeom>
        </p:spPr>
      </p:pic>
    </p:spTree>
    <p:extLst>
      <p:ext uri="{BB962C8B-B14F-4D97-AF65-F5344CB8AC3E}">
        <p14:creationId xmlns:p14="http://schemas.microsoft.com/office/powerpoint/2010/main" val="2735927844"/>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F527D9-7472-3DA6-A358-74FFE3CCA183}"/>
              </a:ext>
            </a:extLst>
          </p:cNvPr>
          <p:cNvSpPr>
            <a:spLocks noGrp="1"/>
          </p:cNvSpPr>
          <p:nvPr>
            <p:ph type="title"/>
          </p:nvPr>
        </p:nvSpPr>
        <p:spPr/>
        <p:txBody>
          <a:bodyPr>
            <a:normAutofit/>
          </a:bodyPr>
          <a:lstStyle/>
          <a:p>
            <a:r>
              <a:rPr lang="nb-NO"/>
              <a:t>Andelen som er enige i følgende utsagn: </a:t>
            </a:r>
            <a:br>
              <a:rPr lang="nb-NO"/>
            </a:br>
            <a:r>
              <a:rPr lang="nb-NO"/>
              <a:t>15. Jeg har tillitt til kommunepolitikerne</a:t>
            </a:r>
          </a:p>
        </p:txBody>
      </p:sp>
      <p:pic>
        <p:nvPicPr>
          <p:cNvPr id="3" name="Bilde 2">
            <a:extLst>
              <a:ext uri="{FF2B5EF4-FFF2-40B4-BE49-F238E27FC236}">
                <a16:creationId xmlns:a16="http://schemas.microsoft.com/office/drawing/2014/main" id="{5FED8040-8707-DE93-3FEC-CFFFA5FE1CBC}"/>
              </a:ext>
            </a:extLst>
          </p:cNvPr>
          <p:cNvPicPr/>
          <p:nvPr/>
        </p:nvPicPr>
        <p:blipFill>
          <a:blip r:embed="rId2"/>
          <a:stretch>
            <a:fillRect/>
          </a:stretch>
        </p:blipFill>
        <p:spPr>
          <a:xfrm>
            <a:off x="1163638" y="2940050"/>
            <a:ext cx="21364575" cy="7835900"/>
          </a:xfrm>
          <a:prstGeom prst="rect">
            <a:avLst/>
          </a:prstGeom>
        </p:spPr>
      </p:pic>
    </p:spTree>
    <p:extLst>
      <p:ext uri="{BB962C8B-B14F-4D97-AF65-F5344CB8AC3E}">
        <p14:creationId xmlns:p14="http://schemas.microsoft.com/office/powerpoint/2010/main" val="3595013349"/>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F527D9-7472-3DA6-A358-74FFE3CCA183}"/>
              </a:ext>
            </a:extLst>
          </p:cNvPr>
          <p:cNvSpPr>
            <a:spLocks noGrp="1"/>
          </p:cNvSpPr>
          <p:nvPr>
            <p:ph type="title"/>
          </p:nvPr>
        </p:nvSpPr>
        <p:spPr/>
        <p:txBody>
          <a:bodyPr>
            <a:normAutofit fontScale="90000"/>
          </a:bodyPr>
          <a:lstStyle/>
          <a:p>
            <a:r>
              <a:rPr lang="nb-NO"/>
              <a:t>Andelen som er enige i følgende utsagn: </a:t>
            </a:r>
            <a:br>
              <a:rPr lang="nb-NO"/>
            </a:br>
            <a:r>
              <a:rPr lang="nb-NO"/>
              <a:t>16. Jeg kjenner ikke til barn og unge i min kommune som er forhindret fra å delta på fritidsaktiviteter på grunn av økonomi</a:t>
            </a:r>
          </a:p>
        </p:txBody>
      </p:sp>
      <p:sp>
        <p:nvSpPr>
          <p:cNvPr id="4" name="Plassholder for innhold 3">
            <a:extLst>
              <a:ext uri="{FF2B5EF4-FFF2-40B4-BE49-F238E27FC236}">
                <a16:creationId xmlns:a16="http://schemas.microsoft.com/office/drawing/2014/main" id="{D9601302-956B-5644-91C9-8F9F0A72BCEB}"/>
              </a:ext>
            </a:extLst>
          </p:cNvPr>
          <p:cNvSpPr>
            <a:spLocks noGrp="1"/>
          </p:cNvSpPr>
          <p:nvPr>
            <p:ph idx="11"/>
          </p:nvPr>
        </p:nvSpPr>
        <p:spPr>
          <a:xfrm>
            <a:off x="12106657" y="3918857"/>
            <a:ext cx="9057893" cy="8591798"/>
          </a:xfrm>
        </p:spPr>
        <p:txBody>
          <a:bodyPr>
            <a:normAutofit/>
          </a:bodyPr>
          <a:lstStyle/>
          <a:p>
            <a:r>
              <a:rPr lang="nb-NO" sz="2800" dirty="0"/>
              <a:t>36 prosent av innbyggerne i Stjørdal kommune er enig i utsagnet. Det er 2 %-poeng færre enn for Trøndelag fylke som helhet.</a:t>
            </a:r>
          </a:p>
          <a:p>
            <a:endParaRPr lang="nb-NO" sz="2800" dirty="0"/>
          </a:p>
          <a:p>
            <a:r>
              <a:rPr lang="nb-NO" sz="2800" dirty="0"/>
              <a:t>Undergrupper i Stjørdal kommune som er </a:t>
            </a:r>
            <a:r>
              <a:rPr lang="nb-NO" sz="2800" i="1" u="sng" dirty="0"/>
              <a:t>minst enig</a:t>
            </a:r>
            <a:r>
              <a:rPr lang="nb-NO" sz="2800" i="1" dirty="0"/>
              <a:t> </a:t>
            </a:r>
            <a:r>
              <a:rPr lang="nb-NO" sz="2800" dirty="0"/>
              <a:t>i utsagnet:</a:t>
            </a:r>
          </a:p>
          <a:p>
            <a:pPr lvl="1"/>
            <a:r>
              <a:rPr lang="nb-NO" sz="2400" dirty="0"/>
              <a:t>Kvinner</a:t>
            </a:r>
          </a:p>
          <a:p>
            <a:pPr lvl="1"/>
            <a:r>
              <a:rPr lang="nb-NO" sz="2400" dirty="0"/>
              <a:t>De som i fremtiden ser for seg å bo på småbruk/gård</a:t>
            </a:r>
          </a:p>
          <a:p>
            <a:pPr lvl="1"/>
            <a:r>
              <a:rPr lang="nb-NO" sz="2400" dirty="0"/>
              <a:t>De som opplever jobbmulighetene i nærområdet som dårlige</a:t>
            </a:r>
          </a:p>
          <a:p>
            <a:pPr marL="635000" lvl="1" indent="0">
              <a:buNone/>
            </a:pPr>
            <a:endParaRPr lang="nb-NO" sz="2000" dirty="0"/>
          </a:p>
          <a:p>
            <a:endParaRPr lang="nb-NO" sz="2800" dirty="0"/>
          </a:p>
        </p:txBody>
      </p:sp>
      <p:pic>
        <p:nvPicPr>
          <p:cNvPr id="5" name="Bilde 4">
            <a:extLst>
              <a:ext uri="{FF2B5EF4-FFF2-40B4-BE49-F238E27FC236}">
                <a16:creationId xmlns:a16="http://schemas.microsoft.com/office/drawing/2014/main" id="{BDEE713C-466B-8B2E-561A-B0752F325348}"/>
              </a:ext>
            </a:extLst>
          </p:cNvPr>
          <p:cNvPicPr/>
          <p:nvPr/>
        </p:nvPicPr>
        <p:blipFill>
          <a:blip r:embed="rId2"/>
          <a:stretch>
            <a:fillRect/>
          </a:stretch>
        </p:blipFill>
        <p:spPr>
          <a:xfrm>
            <a:off x="1402079" y="3918857"/>
            <a:ext cx="9685234" cy="7545387"/>
          </a:xfrm>
          <a:prstGeom prst="rect">
            <a:avLst/>
          </a:prstGeom>
        </p:spPr>
      </p:pic>
    </p:spTree>
    <p:extLst>
      <p:ext uri="{BB962C8B-B14F-4D97-AF65-F5344CB8AC3E}">
        <p14:creationId xmlns:p14="http://schemas.microsoft.com/office/powerpoint/2010/main" val="10658145"/>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F527D9-7472-3DA6-A358-74FFE3CCA183}"/>
              </a:ext>
            </a:extLst>
          </p:cNvPr>
          <p:cNvSpPr>
            <a:spLocks noGrp="1"/>
          </p:cNvSpPr>
          <p:nvPr>
            <p:ph type="title"/>
          </p:nvPr>
        </p:nvSpPr>
        <p:spPr/>
        <p:txBody>
          <a:bodyPr>
            <a:normAutofit fontScale="90000"/>
          </a:bodyPr>
          <a:lstStyle/>
          <a:p>
            <a:r>
              <a:rPr lang="nb-NO"/>
              <a:t>Andelen som er enige i følgende utsagn: </a:t>
            </a:r>
            <a:br>
              <a:rPr lang="nb-NO"/>
            </a:br>
            <a:r>
              <a:rPr lang="nb-NO"/>
              <a:t>16. Jeg kjenner ikke til barn og unge i min kommune som er forhindret fra å delta på fritidsaktiviteter på grunn av økonomi</a:t>
            </a:r>
          </a:p>
        </p:txBody>
      </p:sp>
      <p:pic>
        <p:nvPicPr>
          <p:cNvPr id="3" name="Bilde 2">
            <a:extLst>
              <a:ext uri="{FF2B5EF4-FFF2-40B4-BE49-F238E27FC236}">
                <a16:creationId xmlns:a16="http://schemas.microsoft.com/office/drawing/2014/main" id="{1B9C67E8-642C-37CB-4406-D1F0AC714649}"/>
              </a:ext>
            </a:extLst>
          </p:cNvPr>
          <p:cNvPicPr/>
          <p:nvPr/>
        </p:nvPicPr>
        <p:blipFill>
          <a:blip r:embed="rId2"/>
          <a:stretch>
            <a:fillRect/>
          </a:stretch>
        </p:blipFill>
        <p:spPr>
          <a:xfrm>
            <a:off x="1163638" y="2940050"/>
            <a:ext cx="21364575" cy="7835900"/>
          </a:xfrm>
          <a:prstGeom prst="rect">
            <a:avLst/>
          </a:prstGeom>
        </p:spPr>
      </p:pic>
    </p:spTree>
    <p:extLst>
      <p:ext uri="{BB962C8B-B14F-4D97-AF65-F5344CB8AC3E}">
        <p14:creationId xmlns:p14="http://schemas.microsoft.com/office/powerpoint/2010/main" val="2280400695"/>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F527D9-7472-3DA6-A358-74FFE3CCA183}"/>
              </a:ext>
            </a:extLst>
          </p:cNvPr>
          <p:cNvSpPr>
            <a:spLocks noGrp="1"/>
          </p:cNvSpPr>
          <p:nvPr>
            <p:ph type="title"/>
          </p:nvPr>
        </p:nvSpPr>
        <p:spPr/>
        <p:txBody>
          <a:bodyPr>
            <a:normAutofit fontScale="90000"/>
          </a:bodyPr>
          <a:lstStyle/>
          <a:p>
            <a:r>
              <a:rPr lang="nb-NO"/>
              <a:t>Andelen som er enige i følgende utsagn: </a:t>
            </a:r>
            <a:br>
              <a:rPr lang="nb-NO"/>
            </a:br>
            <a:r>
              <a:rPr lang="nb-NO"/>
              <a:t>17. Jeg er trygg på at kommunen behandler alle grupper rettferdig, uavhengig av kjønn, funksjonsevne, etnisitet, religion, seksuell orientering o.l.</a:t>
            </a:r>
          </a:p>
        </p:txBody>
      </p:sp>
      <p:sp>
        <p:nvSpPr>
          <p:cNvPr id="4" name="Plassholder for innhold 3">
            <a:extLst>
              <a:ext uri="{FF2B5EF4-FFF2-40B4-BE49-F238E27FC236}">
                <a16:creationId xmlns:a16="http://schemas.microsoft.com/office/drawing/2014/main" id="{D9601302-956B-5644-91C9-8F9F0A72BCEB}"/>
              </a:ext>
            </a:extLst>
          </p:cNvPr>
          <p:cNvSpPr>
            <a:spLocks noGrp="1"/>
          </p:cNvSpPr>
          <p:nvPr>
            <p:ph idx="11"/>
          </p:nvPr>
        </p:nvSpPr>
        <p:spPr>
          <a:xfrm>
            <a:off x="12106657" y="3918857"/>
            <a:ext cx="9057893" cy="8591798"/>
          </a:xfrm>
        </p:spPr>
        <p:txBody>
          <a:bodyPr>
            <a:normAutofit/>
          </a:bodyPr>
          <a:lstStyle/>
          <a:p>
            <a:r>
              <a:rPr lang="nb-NO" sz="2800" dirty="0"/>
              <a:t>58 prosent av innbyggerne i Stjørdal kommune er enig i utsagnet. Det er 2 %-poeng flere enn for Trøndelag fylke som helhet.</a:t>
            </a:r>
          </a:p>
          <a:p>
            <a:endParaRPr lang="nb-NO" sz="2800" dirty="0"/>
          </a:p>
          <a:p>
            <a:r>
              <a:rPr lang="nb-NO" sz="2800" dirty="0"/>
              <a:t>Undergrupper i Stjørdal kommune som er </a:t>
            </a:r>
            <a:r>
              <a:rPr lang="nb-NO" sz="2800" i="1" u="sng" dirty="0"/>
              <a:t>minst enig</a:t>
            </a:r>
            <a:r>
              <a:rPr lang="nb-NO" sz="2800" i="1" dirty="0"/>
              <a:t> </a:t>
            </a:r>
            <a:r>
              <a:rPr lang="nb-NO" sz="2800" dirty="0"/>
              <a:t>i utsagnet:</a:t>
            </a:r>
            <a:endParaRPr lang="nb-NO" sz="2400" dirty="0"/>
          </a:p>
          <a:p>
            <a:pPr lvl="1"/>
            <a:r>
              <a:rPr lang="nb-NO" sz="2400" dirty="0"/>
              <a:t>Folk som ikke tror de bor i kommunen om 5-10 år</a:t>
            </a:r>
          </a:p>
          <a:p>
            <a:pPr lvl="1"/>
            <a:r>
              <a:rPr lang="nb-NO" sz="2400" dirty="0"/>
              <a:t>De som tror de vil bo på småbruk/gård i fremtiden</a:t>
            </a:r>
          </a:p>
          <a:p>
            <a:pPr marL="635000" lvl="1" indent="0">
              <a:buNone/>
            </a:pPr>
            <a:endParaRPr lang="nb-NO" sz="2000" dirty="0"/>
          </a:p>
          <a:p>
            <a:endParaRPr lang="nb-NO" sz="2800" dirty="0"/>
          </a:p>
        </p:txBody>
      </p:sp>
      <p:pic>
        <p:nvPicPr>
          <p:cNvPr id="5" name="Bilde 4">
            <a:extLst>
              <a:ext uri="{FF2B5EF4-FFF2-40B4-BE49-F238E27FC236}">
                <a16:creationId xmlns:a16="http://schemas.microsoft.com/office/drawing/2014/main" id="{524FB17B-9F62-9C70-802F-281569189CC9}"/>
              </a:ext>
            </a:extLst>
          </p:cNvPr>
          <p:cNvPicPr/>
          <p:nvPr/>
        </p:nvPicPr>
        <p:blipFill>
          <a:blip r:embed="rId2"/>
          <a:stretch>
            <a:fillRect/>
          </a:stretch>
        </p:blipFill>
        <p:spPr>
          <a:xfrm>
            <a:off x="1402079" y="3918857"/>
            <a:ext cx="9685234" cy="7545387"/>
          </a:xfrm>
          <a:prstGeom prst="rect">
            <a:avLst/>
          </a:prstGeom>
        </p:spPr>
      </p:pic>
    </p:spTree>
    <p:extLst>
      <p:ext uri="{BB962C8B-B14F-4D97-AF65-F5344CB8AC3E}">
        <p14:creationId xmlns:p14="http://schemas.microsoft.com/office/powerpoint/2010/main" val="2645157219"/>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2F527D9-7472-3DA6-A358-74FFE3CCA183}"/>
              </a:ext>
            </a:extLst>
          </p:cNvPr>
          <p:cNvSpPr>
            <a:spLocks noGrp="1"/>
          </p:cNvSpPr>
          <p:nvPr>
            <p:ph type="title"/>
          </p:nvPr>
        </p:nvSpPr>
        <p:spPr/>
        <p:txBody>
          <a:bodyPr>
            <a:normAutofit fontScale="90000"/>
          </a:bodyPr>
          <a:lstStyle/>
          <a:p>
            <a:r>
              <a:rPr lang="nb-NO"/>
              <a:t>Andelen som er enige i følgende utsagn: </a:t>
            </a:r>
            <a:br>
              <a:rPr lang="nb-NO"/>
            </a:br>
            <a:r>
              <a:rPr lang="nb-NO"/>
              <a:t>17. Jeg er trygg på at kommunen behandler alle grupper rettferdig, uavhengig av kjønn, funksjonsevne, etnisitet, religion, seksuell orientering o.l.</a:t>
            </a:r>
          </a:p>
        </p:txBody>
      </p:sp>
      <p:pic>
        <p:nvPicPr>
          <p:cNvPr id="3" name="Bilde 2">
            <a:extLst>
              <a:ext uri="{FF2B5EF4-FFF2-40B4-BE49-F238E27FC236}">
                <a16:creationId xmlns:a16="http://schemas.microsoft.com/office/drawing/2014/main" id="{90E0CA0F-257D-8B30-59C1-D3209077AECB}"/>
              </a:ext>
            </a:extLst>
          </p:cNvPr>
          <p:cNvPicPr/>
          <p:nvPr/>
        </p:nvPicPr>
        <p:blipFill>
          <a:blip r:embed="rId2"/>
          <a:stretch>
            <a:fillRect/>
          </a:stretch>
        </p:blipFill>
        <p:spPr>
          <a:xfrm>
            <a:off x="1163638" y="2997200"/>
            <a:ext cx="21364575" cy="8132763"/>
          </a:xfrm>
          <a:prstGeom prst="rect">
            <a:avLst/>
          </a:prstGeom>
        </p:spPr>
      </p:pic>
    </p:spTree>
    <p:extLst>
      <p:ext uri="{BB962C8B-B14F-4D97-AF65-F5344CB8AC3E}">
        <p14:creationId xmlns:p14="http://schemas.microsoft.com/office/powerpoint/2010/main" val="3424740838"/>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03E6D8E-6E43-8E81-BB46-A86F6B9EB89B}"/>
              </a:ext>
            </a:extLst>
          </p:cNvPr>
          <p:cNvSpPr>
            <a:spLocks noGrp="1"/>
          </p:cNvSpPr>
          <p:nvPr>
            <p:ph type="title"/>
          </p:nvPr>
        </p:nvSpPr>
        <p:spPr/>
        <p:txBody>
          <a:bodyPr/>
          <a:lstStyle/>
          <a:p>
            <a:r>
              <a:rPr lang="nb-NO" dirty="0"/>
              <a:t>Oppsummering av avsluttende kommentarer</a:t>
            </a:r>
          </a:p>
        </p:txBody>
      </p:sp>
      <p:sp>
        <p:nvSpPr>
          <p:cNvPr id="7" name="Plassholder for innhold 6">
            <a:extLst>
              <a:ext uri="{FF2B5EF4-FFF2-40B4-BE49-F238E27FC236}">
                <a16:creationId xmlns:a16="http://schemas.microsoft.com/office/drawing/2014/main" id="{4B8221FD-ACC3-D2F1-319A-E019BFAC69B8}"/>
              </a:ext>
            </a:extLst>
          </p:cNvPr>
          <p:cNvSpPr>
            <a:spLocks noGrp="1"/>
          </p:cNvSpPr>
          <p:nvPr>
            <p:ph idx="10"/>
          </p:nvPr>
        </p:nvSpPr>
        <p:spPr>
          <a:xfrm>
            <a:off x="1577928" y="2639291"/>
            <a:ext cx="16836495" cy="9871364"/>
          </a:xfrm>
        </p:spPr>
        <p:txBody>
          <a:bodyPr>
            <a:normAutofit lnSpcReduction="10000"/>
          </a:bodyPr>
          <a:lstStyle/>
          <a:p>
            <a:r>
              <a:rPr lang="nb-NO" sz="2800" b="1" dirty="0"/>
              <a:t>Forbedring av Infrastruktur og Offentlige Tjenester:</a:t>
            </a:r>
          </a:p>
          <a:p>
            <a:pPr lvl="1"/>
            <a:r>
              <a:rPr lang="nb-NO" sz="2400" dirty="0"/>
              <a:t>Bygge nye fasiliteter som en svømmehall, dagligvarebutikk, og leiligheter.</a:t>
            </a:r>
          </a:p>
          <a:p>
            <a:pPr lvl="1"/>
            <a:r>
              <a:rPr lang="nb-NO" sz="2400" dirty="0"/>
              <a:t>Forbedre offentlig transport, spesielt bussruter.</a:t>
            </a:r>
          </a:p>
          <a:p>
            <a:pPr lvl="1"/>
            <a:r>
              <a:rPr lang="nb-NO" sz="2400" dirty="0"/>
              <a:t>Oppgradere gangfelt, sykkelveier og offentlige plasser for bedre tilgjengelighet og sikkerhet.</a:t>
            </a:r>
          </a:p>
          <a:p>
            <a:pPr lvl="1"/>
            <a:r>
              <a:rPr lang="nb-NO" sz="2400" dirty="0"/>
              <a:t>Fokusere på bærekraftig og estetisk byplanlegging og arkitektur.</a:t>
            </a:r>
          </a:p>
          <a:p>
            <a:r>
              <a:rPr lang="nb-NO" sz="2800" b="1" dirty="0"/>
              <a:t>Investering i Utdanning og Barndom:</a:t>
            </a:r>
          </a:p>
          <a:p>
            <a:pPr lvl="1"/>
            <a:r>
              <a:rPr lang="nb-NO" sz="2400" dirty="0"/>
              <a:t>Sørge for nødvendige ressurser som bøker og skolemateriell til alle skoler.</a:t>
            </a:r>
          </a:p>
          <a:p>
            <a:pPr lvl="1"/>
            <a:r>
              <a:rPr lang="nb-NO" sz="2400" dirty="0"/>
              <a:t>Implementere tiltak som gratis skolemat og andre tiltak som fremmer inkludering og likhet blant studenter.</a:t>
            </a:r>
          </a:p>
          <a:p>
            <a:pPr lvl="1"/>
            <a:r>
              <a:rPr lang="nb-NO" sz="2400" dirty="0"/>
              <a:t>Takle problemer som mobbing og fremme et trygt og støttende miljø for studenter.</a:t>
            </a:r>
          </a:p>
          <a:p>
            <a:r>
              <a:rPr lang="nb-NO" sz="2800" b="1" dirty="0"/>
              <a:t>Forbedring av Eldreomsorg og Helse:</a:t>
            </a:r>
          </a:p>
          <a:p>
            <a:pPr lvl="1"/>
            <a:r>
              <a:rPr lang="nb-NO" sz="2400" dirty="0"/>
              <a:t>Investere i eldreomsorg og sørge for tilstrekkelige ressurser og personell for å møte behovene til den aldrende befolkningen.</a:t>
            </a:r>
          </a:p>
          <a:p>
            <a:pPr lvl="1"/>
            <a:r>
              <a:rPr lang="nb-NO" sz="2400" dirty="0"/>
              <a:t>Styrke helsetjenester, inkludert psykisk helsestøtte og tjenester for de med nedsatt funksjonsevne.</a:t>
            </a:r>
          </a:p>
          <a:p>
            <a:r>
              <a:rPr lang="nb-NO" sz="2800" b="1" dirty="0"/>
              <a:t>Styrking av Kultur og Fritidstilbud:</a:t>
            </a:r>
          </a:p>
          <a:p>
            <a:pPr lvl="1"/>
            <a:r>
              <a:rPr lang="nb-NO" sz="2400" dirty="0"/>
              <a:t>Forbedre og diversifisere kultur- og underholdningstilbud, inkludert konserter og uteliv.</a:t>
            </a:r>
          </a:p>
          <a:p>
            <a:pPr lvl="1"/>
            <a:r>
              <a:rPr lang="nb-NO" sz="2400" dirty="0"/>
              <a:t>Legge til rette for turisme og rekreasjonsaktiviteter for alle aldre og fysisk form, inkludert i fjellområdene.</a:t>
            </a:r>
          </a:p>
          <a:p>
            <a:pPr lvl="1"/>
            <a:r>
              <a:rPr lang="nb-NO" sz="2400" dirty="0"/>
              <a:t>Fokus på bevaring av natur og miljø, samt støtte til grønn energi og bærekraftige tiltak.</a:t>
            </a:r>
          </a:p>
        </p:txBody>
      </p:sp>
    </p:spTree>
    <p:extLst>
      <p:ext uri="{BB962C8B-B14F-4D97-AF65-F5344CB8AC3E}">
        <p14:creationId xmlns:p14="http://schemas.microsoft.com/office/powerpoint/2010/main" val="1546909056"/>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Oppsummering og veien videre</a:t>
            </a:r>
          </a:p>
        </p:txBody>
      </p:sp>
      <p:sp>
        <p:nvSpPr>
          <p:cNvPr id="3" name="Plassholder for lysbildenummer 2"/>
          <p:cNvSpPr>
            <a:spLocks noGrp="1"/>
          </p:cNvSpPr>
          <p:nvPr>
            <p:ph type="sldNum" sz="quarter" idx="4294967295"/>
          </p:nvPr>
        </p:nvSpPr>
        <p:spPr>
          <a:xfrm>
            <a:off x="1191644" y="12859266"/>
            <a:ext cx="102657" cy="379591"/>
          </a:xfrm>
          <a:prstGeom prst="rect">
            <a:avLst/>
          </a:prstGeom>
        </p:spPr>
        <p:txBody>
          <a:bodyPr/>
          <a:lstStyle/>
          <a:p>
            <a:fld id="{86CB4B4D-7CA3-9044-876B-883B54F8677D}" type="slidenum">
              <a:rPr lang="nb-NO" smtClean="0"/>
              <a:t>47</a:t>
            </a:fld>
            <a:endParaRPr lang="nb-NO"/>
          </a:p>
        </p:txBody>
      </p:sp>
    </p:spTree>
    <p:extLst>
      <p:ext uri="{BB962C8B-B14F-4D97-AF65-F5344CB8AC3E}">
        <p14:creationId xmlns:p14="http://schemas.microsoft.com/office/powerpoint/2010/main" val="1167345221"/>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B0B87E6-3088-48A7-BA46-B04F7DAD3CEF}"/>
              </a:ext>
            </a:extLst>
          </p:cNvPr>
          <p:cNvSpPr>
            <a:spLocks noGrp="1"/>
          </p:cNvSpPr>
          <p:nvPr>
            <p:ph type="title"/>
          </p:nvPr>
        </p:nvSpPr>
        <p:spPr/>
        <p:txBody>
          <a:bodyPr>
            <a:normAutofit/>
          </a:bodyPr>
          <a:lstStyle/>
          <a:p>
            <a:r>
              <a:rPr lang="nb-NO" sz="4000" b="1"/>
              <a:t>Oppsummering</a:t>
            </a:r>
            <a:endParaRPr lang="en-US" sz="4000"/>
          </a:p>
        </p:txBody>
      </p:sp>
      <p:sp>
        <p:nvSpPr>
          <p:cNvPr id="14" name="Content Placeholder 13">
            <a:extLst>
              <a:ext uri="{FF2B5EF4-FFF2-40B4-BE49-F238E27FC236}">
                <a16:creationId xmlns:a16="http://schemas.microsoft.com/office/drawing/2014/main" id="{366CE47F-56DC-4F77-BE84-247048E286B7}"/>
              </a:ext>
            </a:extLst>
          </p:cNvPr>
          <p:cNvSpPr>
            <a:spLocks noGrp="1"/>
          </p:cNvSpPr>
          <p:nvPr>
            <p:ph idx="11"/>
          </p:nvPr>
        </p:nvSpPr>
        <p:spPr>
          <a:xfrm>
            <a:off x="9867331" y="2639290"/>
            <a:ext cx="9034818" cy="10749163"/>
          </a:xfrm>
        </p:spPr>
        <p:txBody>
          <a:bodyPr>
            <a:noAutofit/>
          </a:bodyPr>
          <a:lstStyle/>
          <a:p>
            <a:pPr marL="0" indent="0">
              <a:lnSpc>
                <a:spcPts val="2600"/>
              </a:lnSpc>
              <a:spcBef>
                <a:spcPts val="0"/>
              </a:spcBef>
              <a:buNone/>
            </a:pPr>
            <a:r>
              <a:rPr lang="nb-NO" sz="2200" b="1" i="1" dirty="0"/>
              <a:t>Anbefalinger</a:t>
            </a:r>
          </a:p>
          <a:p>
            <a:pPr>
              <a:lnSpc>
                <a:spcPts val="2600"/>
              </a:lnSpc>
              <a:spcBef>
                <a:spcPts val="0"/>
              </a:spcBef>
            </a:pPr>
            <a:r>
              <a:rPr lang="nb-NO" sz="2200" dirty="0"/>
              <a:t>Fokus på bærekraft: Kommunen bør intensivere innsatsen for å fremme bærekraftig levevis, for eksempel ved å tilby informasjon, insentiver og ressurser som støtter bærekraftige valg. Kommunen bør fortsette å arbeide for å redusere klimagassutslipp, siden dette er noe innbyggerne anser som viktig.</a:t>
            </a:r>
          </a:p>
          <a:p>
            <a:pPr>
              <a:lnSpc>
                <a:spcPts val="2600"/>
              </a:lnSpc>
              <a:spcBef>
                <a:spcPts val="0"/>
              </a:spcBef>
            </a:pPr>
            <a:r>
              <a:rPr lang="nb-NO" sz="2200" dirty="0"/>
              <a:t>Kommunikasjon: Selv om mange mener kommunen informerer innbyggerne på en enkel og forståelig måte, føler ikke innbyggerne at de har mulighet til å påvirke utviklingen i lokalsamfunnet. Dette indikerer at det kan være rom for forbedring i kommunikasjon.</a:t>
            </a:r>
          </a:p>
          <a:p>
            <a:pPr>
              <a:lnSpc>
                <a:spcPts val="2600"/>
              </a:lnSpc>
              <a:spcBef>
                <a:spcPts val="0"/>
              </a:spcBef>
            </a:pPr>
            <a:r>
              <a:rPr lang="nb-NO" sz="2200" dirty="0"/>
              <a:t>Bosetting: Da innbyggerne ikke er enige i at det bør satses på bosetting i sentrale områder, bør kommunen revurdere bosettingsstrategien sin. Det er også motstand mot bygging av flere hytter og nedbygging av friluftsområder for boliger og næringer. Kommunen må være oppmerksom på disse holdningene når de planlegger fremtidig utvikling og vekst.</a:t>
            </a:r>
          </a:p>
          <a:p>
            <a:pPr>
              <a:lnSpc>
                <a:spcPts val="2600"/>
              </a:lnSpc>
              <a:spcBef>
                <a:spcPts val="0"/>
              </a:spcBef>
            </a:pPr>
            <a:r>
              <a:rPr lang="nb-NO" sz="2200" dirty="0"/>
              <a:t>Barne- og ungdomsvennlig: Selv om mange mener at kommunen er god å vokse opp i, er det noen som mener det motsatte. Det bør undersøkes nærmere hvorfor noen ikke synes kommunen er et godt sted for barn og unge, og det bør iverksettes tiltak for å forbedre dette.</a:t>
            </a:r>
          </a:p>
          <a:p>
            <a:pPr>
              <a:lnSpc>
                <a:spcPts val="2600"/>
              </a:lnSpc>
              <a:spcBef>
                <a:spcPts val="0"/>
              </a:spcBef>
            </a:pPr>
            <a:r>
              <a:rPr lang="nb-NO" sz="2200" dirty="0"/>
              <a:t>Tillit til politikere: Med høy tillit til kommunepolitikerne og deres ressursbruk, bør politikerne utnytte denne tilliten til å fremme positive endringer og forbedringer i kommunen.</a:t>
            </a:r>
          </a:p>
          <a:p>
            <a:pPr>
              <a:lnSpc>
                <a:spcPts val="2600"/>
              </a:lnSpc>
              <a:spcBef>
                <a:spcPts val="0"/>
              </a:spcBef>
            </a:pPr>
            <a:r>
              <a:rPr lang="nb-NO" sz="2200" dirty="0"/>
              <a:t>Innbyggermedvirkning: Det er viktig å jobbe for å øke innbyggernes følelse av medvirkning og innflytelse over utviklingen i lokalsamfunnet. Opprett dialogplattformer der innbyggerne kan utveksle ideer og gi tilbakemeldinger direkte til </a:t>
            </a:r>
            <a:r>
              <a:rPr lang="nb-NO" sz="2200"/>
              <a:t>kommunale beslutningstakere.</a:t>
            </a:r>
            <a:endParaRPr lang="nb-NO" sz="2200" dirty="0"/>
          </a:p>
        </p:txBody>
      </p:sp>
      <p:pic>
        <p:nvPicPr>
          <p:cNvPr id="5" name="Bilde 4" descr="Et bilde som inneholder tre, klokke, utendørs, person&#10;&#10;Automatisk generert beskrivelse">
            <a:extLst>
              <a:ext uri="{FF2B5EF4-FFF2-40B4-BE49-F238E27FC236}">
                <a16:creationId xmlns:a16="http://schemas.microsoft.com/office/drawing/2014/main" id="{A2C79526-88E1-D65E-CFBE-3B39722E819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4725"/>
          <a:stretch/>
        </p:blipFill>
        <p:spPr>
          <a:xfrm>
            <a:off x="19083945" y="0"/>
            <a:ext cx="5304612" cy="13716000"/>
          </a:xfrm>
          <a:prstGeom prst="rect">
            <a:avLst/>
          </a:prstGeom>
        </p:spPr>
      </p:pic>
      <p:sp>
        <p:nvSpPr>
          <p:cNvPr id="8" name="Plassholder for innhold 6">
            <a:extLst>
              <a:ext uri="{FF2B5EF4-FFF2-40B4-BE49-F238E27FC236}">
                <a16:creationId xmlns:a16="http://schemas.microsoft.com/office/drawing/2014/main" id="{BD873759-1E09-5156-90DD-C2BA7107BBE5}"/>
              </a:ext>
            </a:extLst>
          </p:cNvPr>
          <p:cNvSpPr>
            <a:spLocks noGrp="1"/>
          </p:cNvSpPr>
          <p:nvPr>
            <p:ph idx="10"/>
          </p:nvPr>
        </p:nvSpPr>
        <p:spPr>
          <a:xfrm>
            <a:off x="887104" y="2639291"/>
            <a:ext cx="8611738" cy="9871364"/>
          </a:xfrm>
        </p:spPr>
        <p:txBody>
          <a:bodyPr>
            <a:noAutofit/>
          </a:bodyPr>
          <a:lstStyle/>
          <a:p>
            <a:pPr marL="0" indent="0">
              <a:lnSpc>
                <a:spcPts val="2800"/>
              </a:lnSpc>
              <a:spcBef>
                <a:spcPts val="0"/>
              </a:spcBef>
              <a:buNone/>
            </a:pPr>
            <a:r>
              <a:rPr lang="nb-NO" sz="2200" b="1" i="1" dirty="0"/>
              <a:t>Innsikt</a:t>
            </a:r>
          </a:p>
          <a:p>
            <a:pPr>
              <a:lnSpc>
                <a:spcPts val="2800"/>
              </a:lnSpc>
              <a:spcBef>
                <a:spcPts val="0"/>
              </a:spcBef>
            </a:pPr>
            <a:r>
              <a:rPr lang="nb-NO" sz="2200" dirty="0"/>
              <a:t>83 prosent tror de vil bo i kommunen om 5-10 år, 5 %-poeng over fylkessnittet.</a:t>
            </a:r>
          </a:p>
          <a:p>
            <a:pPr>
              <a:lnSpc>
                <a:spcPts val="2800"/>
              </a:lnSpc>
              <a:spcBef>
                <a:spcPts val="0"/>
              </a:spcBef>
            </a:pPr>
            <a:r>
              <a:rPr lang="nb-NO" sz="2200" dirty="0"/>
              <a:t>71 prosent mener det er gode jobbmuligheter i nærområdet, 6 %-poeng over fylkessnittet.</a:t>
            </a:r>
          </a:p>
          <a:p>
            <a:pPr>
              <a:lnSpc>
                <a:spcPts val="2800"/>
              </a:lnSpc>
              <a:spcBef>
                <a:spcPts val="0"/>
              </a:spcBef>
            </a:pPr>
            <a:r>
              <a:rPr lang="nb-NO" sz="2200" dirty="0"/>
              <a:t>60 prosent har gjort endringer i egen hverdag for å leve mer bærekraftig, 3 %-poeng under fylkessnittet.</a:t>
            </a:r>
          </a:p>
          <a:p>
            <a:pPr marL="0" indent="0">
              <a:lnSpc>
                <a:spcPts val="2800"/>
              </a:lnSpc>
              <a:spcBef>
                <a:spcPts val="0"/>
              </a:spcBef>
              <a:buNone/>
            </a:pPr>
            <a:r>
              <a:rPr lang="nb-NO" sz="2200" dirty="0"/>
              <a:t>Innbyggerne er i særlig grad enige i at:</a:t>
            </a:r>
          </a:p>
          <a:p>
            <a:pPr>
              <a:lnSpc>
                <a:spcPts val="2800"/>
              </a:lnSpc>
              <a:spcBef>
                <a:spcPts val="0"/>
              </a:spcBef>
            </a:pPr>
            <a:r>
              <a:rPr lang="nb-NO" sz="2200" dirty="0"/>
              <a:t>Egen arbeidserfaring/kompetanse er relevant også i fremtiden</a:t>
            </a:r>
          </a:p>
          <a:p>
            <a:pPr>
              <a:lnSpc>
                <a:spcPts val="2800"/>
              </a:lnSpc>
              <a:spcBef>
                <a:spcPts val="0"/>
              </a:spcBef>
            </a:pPr>
            <a:r>
              <a:rPr lang="nb-NO" sz="2200" dirty="0"/>
              <a:t>Min arbeidsplass blir ikke overflødig i framtiden</a:t>
            </a:r>
          </a:p>
          <a:p>
            <a:pPr>
              <a:lnSpc>
                <a:spcPts val="2800"/>
              </a:lnSpc>
              <a:spcBef>
                <a:spcPts val="0"/>
              </a:spcBef>
            </a:pPr>
            <a:r>
              <a:rPr lang="nb-NO" sz="2200" dirty="0"/>
              <a:t>Kommunen er god å vokse opp i	</a:t>
            </a:r>
          </a:p>
          <a:p>
            <a:pPr>
              <a:lnSpc>
                <a:spcPts val="2800"/>
              </a:lnSpc>
              <a:spcBef>
                <a:spcPts val="0"/>
              </a:spcBef>
            </a:pPr>
            <a:r>
              <a:rPr lang="nb-NO" sz="2200" dirty="0"/>
              <a:t>Kommunen må bidrar til å redusere klimagassutslipp i Norge</a:t>
            </a:r>
          </a:p>
          <a:p>
            <a:pPr>
              <a:lnSpc>
                <a:spcPts val="2800"/>
              </a:lnSpc>
              <a:spcBef>
                <a:spcPts val="0"/>
              </a:spcBef>
            </a:pPr>
            <a:r>
              <a:rPr lang="nb-NO" sz="2200" dirty="0"/>
              <a:t>Kommunen informerer innbyggerne på en enkel og forståelig måte</a:t>
            </a:r>
          </a:p>
          <a:p>
            <a:pPr marL="0" indent="0">
              <a:lnSpc>
                <a:spcPts val="2400"/>
              </a:lnSpc>
              <a:spcBef>
                <a:spcPts val="0"/>
              </a:spcBef>
              <a:spcAft>
                <a:spcPts val="400"/>
              </a:spcAft>
              <a:buNone/>
            </a:pPr>
            <a:r>
              <a:rPr lang="nb-NO" sz="2200" dirty="0"/>
              <a:t>Innbyggerne er </a:t>
            </a:r>
            <a:r>
              <a:rPr lang="nb-NO" sz="2200" i="1" u="sng" dirty="0"/>
              <a:t>ikke</a:t>
            </a:r>
            <a:r>
              <a:rPr lang="nb-NO" sz="2200" dirty="0"/>
              <a:t> enige i at:</a:t>
            </a:r>
          </a:p>
          <a:p>
            <a:pPr>
              <a:lnSpc>
                <a:spcPts val="2800"/>
              </a:lnSpc>
              <a:spcBef>
                <a:spcPts val="0"/>
              </a:spcBef>
            </a:pPr>
            <a:r>
              <a:rPr lang="nb-NO" sz="2200" dirty="0"/>
              <a:t>Det er greit å bygge ned friluftsområder eller marka så lenge det gir plass til boliger og næringsetableringer</a:t>
            </a:r>
          </a:p>
          <a:p>
            <a:pPr>
              <a:lnSpc>
                <a:spcPts val="2800"/>
              </a:lnSpc>
              <a:spcBef>
                <a:spcPts val="0"/>
              </a:spcBef>
            </a:pPr>
            <a:r>
              <a:rPr lang="nb-NO" sz="2200" dirty="0"/>
              <a:t>Det bør legges til rette for bygging av flere hytter i min kommune</a:t>
            </a:r>
          </a:p>
          <a:p>
            <a:pPr>
              <a:lnSpc>
                <a:spcPts val="2800"/>
              </a:lnSpc>
              <a:spcBef>
                <a:spcPts val="0"/>
              </a:spcBef>
            </a:pPr>
            <a:r>
              <a:rPr lang="nb-NO" sz="2200" dirty="0"/>
              <a:t>Det må satses på bosetting i sentrale områder i kommunen</a:t>
            </a:r>
          </a:p>
          <a:p>
            <a:pPr>
              <a:lnSpc>
                <a:spcPts val="2400"/>
              </a:lnSpc>
              <a:spcBef>
                <a:spcPts val="0"/>
              </a:spcBef>
              <a:spcAft>
                <a:spcPts val="400"/>
              </a:spcAft>
            </a:pPr>
            <a:r>
              <a:rPr lang="nb-NO" sz="2200" dirty="0"/>
              <a:t>De har mulighet til å påvirke utviklingen i lokalsamfunnet</a:t>
            </a:r>
          </a:p>
          <a:p>
            <a:pPr marL="0" indent="0">
              <a:lnSpc>
                <a:spcPts val="2500"/>
              </a:lnSpc>
              <a:spcBef>
                <a:spcPts val="0"/>
              </a:spcBef>
              <a:spcAft>
                <a:spcPts val="500"/>
              </a:spcAft>
              <a:buNone/>
            </a:pPr>
            <a:r>
              <a:rPr lang="nb-NO" sz="2200" dirty="0"/>
              <a:t>Det er noe færre innbyggerne i Stjørdal som synes kommunen er god å vokse opp i sammenliknet med fylkessnitt, men de har noe høyere tillit til kommunepolitikerne og deres ressursbruk.</a:t>
            </a:r>
          </a:p>
        </p:txBody>
      </p:sp>
    </p:spTree>
    <p:extLst>
      <p:ext uri="{BB962C8B-B14F-4D97-AF65-F5344CB8AC3E}">
        <p14:creationId xmlns:p14="http://schemas.microsoft.com/office/powerpoint/2010/main" val="355865409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73CC7-DF30-459A-A451-397B123D9171}"/>
              </a:ext>
            </a:extLst>
          </p:cNvPr>
          <p:cNvSpPr>
            <a:spLocks noGrp="1"/>
          </p:cNvSpPr>
          <p:nvPr>
            <p:ph type="title"/>
          </p:nvPr>
        </p:nvSpPr>
        <p:spPr/>
        <p:txBody>
          <a:bodyPr>
            <a:normAutofit/>
          </a:bodyPr>
          <a:lstStyle/>
          <a:p>
            <a:r>
              <a:rPr lang="nb-NO"/>
              <a:t>Bakgrunnsinformasjon om innbyggerne som har besvart undersøkelsen – 2/2</a:t>
            </a:r>
            <a:endParaRPr lang="en-US"/>
          </a:p>
        </p:txBody>
      </p:sp>
      <p:pic>
        <p:nvPicPr>
          <p:cNvPr id="3" name="Bilde 2">
            <a:extLst>
              <a:ext uri="{FF2B5EF4-FFF2-40B4-BE49-F238E27FC236}">
                <a16:creationId xmlns:a16="http://schemas.microsoft.com/office/drawing/2014/main" id="{48FCCD13-1C9F-2D69-B48D-CDF354D08F49}"/>
              </a:ext>
            </a:extLst>
          </p:cNvPr>
          <p:cNvPicPr/>
          <p:nvPr/>
        </p:nvPicPr>
        <p:blipFill>
          <a:blip r:embed="rId2"/>
          <a:stretch>
            <a:fillRect/>
          </a:stretch>
        </p:blipFill>
        <p:spPr>
          <a:xfrm>
            <a:off x="1435416" y="2293049"/>
            <a:ext cx="8497888" cy="4198938"/>
          </a:xfrm>
          <a:prstGeom prst="rect">
            <a:avLst/>
          </a:prstGeom>
        </p:spPr>
      </p:pic>
      <p:pic>
        <p:nvPicPr>
          <p:cNvPr id="4" name="Bilde 3">
            <a:extLst>
              <a:ext uri="{FF2B5EF4-FFF2-40B4-BE49-F238E27FC236}">
                <a16:creationId xmlns:a16="http://schemas.microsoft.com/office/drawing/2014/main" id="{81954F7D-D97D-7C5F-ED6E-512D621D3053}"/>
              </a:ext>
            </a:extLst>
          </p:cNvPr>
          <p:cNvPicPr/>
          <p:nvPr/>
        </p:nvPicPr>
        <p:blipFill>
          <a:blip r:embed="rId3"/>
          <a:stretch>
            <a:fillRect/>
          </a:stretch>
        </p:blipFill>
        <p:spPr>
          <a:xfrm>
            <a:off x="1402079" y="6957124"/>
            <a:ext cx="8566150" cy="6054725"/>
          </a:xfrm>
          <a:prstGeom prst="rect">
            <a:avLst/>
          </a:prstGeom>
        </p:spPr>
      </p:pic>
      <p:pic>
        <p:nvPicPr>
          <p:cNvPr id="5" name="Bilde 4">
            <a:extLst>
              <a:ext uri="{FF2B5EF4-FFF2-40B4-BE49-F238E27FC236}">
                <a16:creationId xmlns:a16="http://schemas.microsoft.com/office/drawing/2014/main" id="{B04FE385-C146-2189-441F-57D256EB0B42}"/>
              </a:ext>
            </a:extLst>
          </p:cNvPr>
          <p:cNvPicPr/>
          <p:nvPr/>
        </p:nvPicPr>
        <p:blipFill>
          <a:blip r:embed="rId4"/>
          <a:stretch>
            <a:fillRect/>
          </a:stretch>
        </p:blipFill>
        <p:spPr>
          <a:xfrm>
            <a:off x="12101020" y="2293104"/>
            <a:ext cx="8004810" cy="5432302"/>
          </a:xfrm>
          <a:prstGeom prst="rect">
            <a:avLst/>
          </a:prstGeom>
        </p:spPr>
      </p:pic>
      <p:pic>
        <p:nvPicPr>
          <p:cNvPr id="7" name="Bilde 6">
            <a:extLst>
              <a:ext uri="{FF2B5EF4-FFF2-40B4-BE49-F238E27FC236}">
                <a16:creationId xmlns:a16="http://schemas.microsoft.com/office/drawing/2014/main" id="{B759DEBA-D352-B7F0-03C0-A06381F0292B}"/>
              </a:ext>
            </a:extLst>
          </p:cNvPr>
          <p:cNvPicPr/>
          <p:nvPr/>
        </p:nvPicPr>
        <p:blipFill>
          <a:blip r:embed="rId5"/>
          <a:stretch>
            <a:fillRect/>
          </a:stretch>
        </p:blipFill>
        <p:spPr>
          <a:xfrm>
            <a:off x="12101020" y="7725406"/>
            <a:ext cx="8004809" cy="5419719"/>
          </a:xfrm>
          <a:prstGeom prst="rect">
            <a:avLst/>
          </a:prstGeom>
        </p:spPr>
      </p:pic>
    </p:spTree>
    <p:extLst>
      <p:ext uri="{BB962C8B-B14F-4D97-AF65-F5344CB8AC3E}">
        <p14:creationId xmlns:p14="http://schemas.microsoft.com/office/powerpoint/2010/main" val="30302428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a:extLst>
              <a:ext uri="{FF2B5EF4-FFF2-40B4-BE49-F238E27FC236}">
                <a16:creationId xmlns:a16="http://schemas.microsoft.com/office/drawing/2014/main" id="{B18492A2-E801-63B9-2AB3-D4CB082DFF00}"/>
              </a:ext>
            </a:extLst>
          </p:cNvPr>
          <p:cNvSpPr>
            <a:spLocks noGrp="1"/>
          </p:cNvSpPr>
          <p:nvPr>
            <p:ph type="title"/>
          </p:nvPr>
        </p:nvSpPr>
        <p:spPr/>
        <p:txBody>
          <a:bodyPr/>
          <a:lstStyle/>
          <a:p>
            <a:r>
              <a:rPr lang="nb-NO"/>
              <a:t>Kommentarer til bakgrunnsinformasjonen</a:t>
            </a:r>
          </a:p>
        </p:txBody>
      </p:sp>
      <p:sp>
        <p:nvSpPr>
          <p:cNvPr id="7" name="Plassholder for innhold 6">
            <a:extLst>
              <a:ext uri="{FF2B5EF4-FFF2-40B4-BE49-F238E27FC236}">
                <a16:creationId xmlns:a16="http://schemas.microsoft.com/office/drawing/2014/main" id="{A5073433-2594-22E6-28C9-5046DC11FD45}"/>
              </a:ext>
            </a:extLst>
          </p:cNvPr>
          <p:cNvSpPr>
            <a:spLocks noGrp="1"/>
          </p:cNvSpPr>
          <p:nvPr>
            <p:ph idx="10"/>
          </p:nvPr>
        </p:nvSpPr>
        <p:spPr/>
        <p:txBody>
          <a:bodyPr>
            <a:normAutofit/>
          </a:bodyPr>
          <a:lstStyle/>
          <a:p>
            <a:pPr>
              <a:spcAft>
                <a:spcPts val="1200"/>
              </a:spcAft>
            </a:pPr>
            <a:r>
              <a:rPr lang="nb-NO" sz="3200" dirty="0"/>
              <a:t>83 prosent tror de fortsatt vil bo i Stjørdal kommune om 5-10 år. </a:t>
            </a:r>
            <a:br>
              <a:rPr lang="nb-NO" sz="3200" dirty="0"/>
            </a:br>
            <a:r>
              <a:rPr lang="nb-NO" sz="3200" dirty="0"/>
              <a:t>Til sammenlikning er fylkessnittet på 78 prosent.</a:t>
            </a:r>
          </a:p>
          <a:p>
            <a:pPr>
              <a:spcAft>
                <a:spcPts val="1200"/>
              </a:spcAft>
            </a:pPr>
            <a:r>
              <a:rPr lang="nb-NO" sz="3200" dirty="0"/>
              <a:t>71 prosent mener det er gode jobbmuligheter i nærområdet. Tilsvarende tall for fylket som helhet er på 65 prosent.</a:t>
            </a:r>
          </a:p>
          <a:p>
            <a:pPr>
              <a:spcAft>
                <a:spcPts val="1200"/>
              </a:spcAft>
            </a:pPr>
            <a:r>
              <a:rPr lang="nb-NO" sz="3200" dirty="0"/>
              <a:t>60 prosent har gjort endringer i egen hverdag for å leve mer bærekraftig. Fylkessnittet er på 63 prosent.</a:t>
            </a:r>
          </a:p>
          <a:p>
            <a:pPr>
              <a:spcAft>
                <a:spcPts val="1200"/>
              </a:spcAft>
            </a:pPr>
            <a:endParaRPr lang="nb-NO" sz="3200" dirty="0"/>
          </a:p>
          <a:p>
            <a:pPr>
              <a:spcAft>
                <a:spcPts val="1200"/>
              </a:spcAft>
            </a:pPr>
            <a:endParaRPr lang="nb-NO" sz="3200" dirty="0"/>
          </a:p>
        </p:txBody>
      </p:sp>
      <p:pic>
        <p:nvPicPr>
          <p:cNvPr id="12" name="Bilde 11" descr="Et bilde som inneholder tre, klokke, utendørs, person&#10;&#10;Automatisk generert beskrivelse">
            <a:extLst>
              <a:ext uri="{FF2B5EF4-FFF2-40B4-BE49-F238E27FC236}">
                <a16:creationId xmlns:a16="http://schemas.microsoft.com/office/drawing/2014/main" id="{05038197-CE92-3828-A1EE-BA72D350F3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50423" y="0"/>
            <a:ext cx="9161253" cy="13716000"/>
          </a:xfrm>
          <a:prstGeom prst="rect">
            <a:avLst/>
          </a:prstGeom>
        </p:spPr>
      </p:pic>
    </p:spTree>
    <p:extLst>
      <p:ext uri="{BB962C8B-B14F-4D97-AF65-F5344CB8AC3E}">
        <p14:creationId xmlns:p14="http://schemas.microsoft.com/office/powerpoint/2010/main" val="3652040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73CC7-DF30-459A-A451-397B123D9171}"/>
              </a:ext>
            </a:extLst>
          </p:cNvPr>
          <p:cNvSpPr>
            <a:spLocks noGrp="1"/>
          </p:cNvSpPr>
          <p:nvPr>
            <p:ph type="title"/>
          </p:nvPr>
        </p:nvSpPr>
        <p:spPr/>
        <p:txBody>
          <a:bodyPr/>
          <a:lstStyle/>
          <a:p>
            <a:r>
              <a:rPr lang="nb-NO"/>
              <a:t>Resultater</a:t>
            </a:r>
            <a:endParaRPr lang="en-US"/>
          </a:p>
        </p:txBody>
      </p:sp>
    </p:spTree>
    <p:extLst>
      <p:ext uri="{BB962C8B-B14F-4D97-AF65-F5344CB8AC3E}">
        <p14:creationId xmlns:p14="http://schemas.microsoft.com/office/powerpoint/2010/main" val="407999651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F8338AE-96C4-B718-63AB-C6A9C9B61AF5}"/>
              </a:ext>
            </a:extLst>
          </p:cNvPr>
          <p:cNvSpPr>
            <a:spLocks noGrp="1"/>
          </p:cNvSpPr>
          <p:nvPr>
            <p:ph type="title"/>
          </p:nvPr>
        </p:nvSpPr>
        <p:spPr/>
        <p:txBody>
          <a:bodyPr/>
          <a:lstStyle/>
          <a:p>
            <a:r>
              <a:rPr lang="nb-NO"/>
              <a:t>Spørsmål &amp; svar</a:t>
            </a:r>
          </a:p>
        </p:txBody>
      </p:sp>
      <p:sp>
        <p:nvSpPr>
          <p:cNvPr id="5" name="Tittel 1">
            <a:extLst>
              <a:ext uri="{FF2B5EF4-FFF2-40B4-BE49-F238E27FC236}">
                <a16:creationId xmlns:a16="http://schemas.microsoft.com/office/drawing/2014/main" id="{C79EFD36-57B7-D5FA-8926-06F8328F173C}"/>
              </a:ext>
            </a:extLst>
          </p:cNvPr>
          <p:cNvSpPr txBox="1">
            <a:spLocks/>
          </p:cNvSpPr>
          <p:nvPr/>
        </p:nvSpPr>
        <p:spPr>
          <a:xfrm>
            <a:off x="1402079" y="1785559"/>
            <a:ext cx="20657821" cy="126244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l" defTabSz="825500" latinLnBrk="0">
              <a:lnSpc>
                <a:spcPct val="100000"/>
              </a:lnSpc>
              <a:spcBef>
                <a:spcPts val="0"/>
              </a:spcBef>
              <a:spcAft>
                <a:spcPts val="0"/>
              </a:spcAft>
              <a:buClrTx/>
              <a:buSzTx/>
              <a:buFontTx/>
              <a:buNone/>
              <a:tabLst/>
              <a:defRPr sz="4400" b="0" i="0" u="none" strike="noStrike" cap="none" spc="0" baseline="0">
                <a:ln>
                  <a:noFill/>
                </a:ln>
                <a:solidFill>
                  <a:srgbClr val="535353"/>
                </a:solidFill>
                <a:uFillTx/>
                <a:latin typeface="Arial" panose="020B0604020202020204" pitchFamily="34" charset="0"/>
                <a:ea typeface="HurmeGeometricSans3 Light"/>
                <a:cs typeface="Arial" panose="020B0604020202020204" pitchFamily="34" charset="0"/>
                <a:sym typeface="HurmeGeometricSans3 Light"/>
              </a:defRPr>
            </a:lvl1pPr>
            <a:lvl2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2pPr>
            <a:lvl3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3pPr>
            <a:lvl4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4pPr>
            <a:lvl5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5pPr>
            <a:lvl6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6pPr>
            <a:lvl7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7pPr>
            <a:lvl8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8pPr>
            <a:lvl9pPr marL="0" marR="0" indent="0" algn="ctr" defTabSz="825500" latinLnBrk="0">
              <a:lnSpc>
                <a:spcPct val="100000"/>
              </a:lnSpc>
              <a:spcBef>
                <a:spcPts val="0"/>
              </a:spcBef>
              <a:spcAft>
                <a:spcPts val="0"/>
              </a:spcAft>
              <a:buClrTx/>
              <a:buSzTx/>
              <a:buFontTx/>
              <a:buNone/>
              <a:tabLst/>
              <a:defRPr sz="6000" b="0" i="0" u="none" strike="noStrike" cap="none" spc="0" baseline="0">
                <a:ln>
                  <a:noFill/>
                </a:ln>
                <a:solidFill>
                  <a:srgbClr val="535353"/>
                </a:solidFill>
                <a:uFillTx/>
                <a:latin typeface="HurmeGeometricSans3 Light"/>
                <a:ea typeface="HurmeGeometricSans3 Light"/>
                <a:cs typeface="HurmeGeometricSans3 Light"/>
                <a:sym typeface="HurmeGeometricSans3 Light"/>
              </a:defRPr>
            </a:lvl9pPr>
          </a:lstStyle>
          <a:p>
            <a:pPr marL="571500" indent="-571500" hangingPunct="1">
              <a:spcBef>
                <a:spcPts val="600"/>
              </a:spcBef>
              <a:buFont typeface="Arial" panose="020B0604020202020204" pitchFamily="34" charset="0"/>
              <a:buChar char="•"/>
            </a:pPr>
            <a:r>
              <a:rPr lang="nb-NO" sz="2800"/>
              <a:t>Innbyggerne i kommunen har tatt stilling til 17 utsagn:</a:t>
            </a:r>
          </a:p>
        </p:txBody>
      </p:sp>
      <p:graphicFrame>
        <p:nvGraphicFramePr>
          <p:cNvPr id="6" name="Tabell 6">
            <a:extLst>
              <a:ext uri="{FF2B5EF4-FFF2-40B4-BE49-F238E27FC236}">
                <a16:creationId xmlns:a16="http://schemas.microsoft.com/office/drawing/2014/main" id="{5C38D632-2375-4B04-933F-CEC3320F3119}"/>
              </a:ext>
            </a:extLst>
          </p:cNvPr>
          <p:cNvGraphicFramePr>
            <a:graphicFrameLocks noGrp="1"/>
          </p:cNvGraphicFramePr>
          <p:nvPr>
            <p:extLst>
              <p:ext uri="{D42A27DB-BD31-4B8C-83A1-F6EECF244321}">
                <p14:modId xmlns:p14="http://schemas.microsoft.com/office/powerpoint/2010/main" val="3338550018"/>
              </p:ext>
            </p:extLst>
          </p:nvPr>
        </p:nvGraphicFramePr>
        <p:xfrm>
          <a:off x="1402078" y="2781616"/>
          <a:ext cx="19533872" cy="8332224"/>
        </p:xfrm>
        <a:graphic>
          <a:graphicData uri="http://schemas.openxmlformats.org/drawingml/2006/table">
            <a:tbl>
              <a:tblPr firstRow="1" bandRow="1">
                <a:tableStyleId>{9D7B26C5-4107-4FEC-AEDC-1716B250A1EF}</a:tableStyleId>
              </a:tblPr>
              <a:tblGrid>
                <a:gridCol w="2228846">
                  <a:extLst>
                    <a:ext uri="{9D8B030D-6E8A-4147-A177-3AD203B41FA5}">
                      <a16:colId xmlns:a16="http://schemas.microsoft.com/office/drawing/2014/main" val="3552483698"/>
                    </a:ext>
                  </a:extLst>
                </a:gridCol>
                <a:gridCol w="17305026">
                  <a:extLst>
                    <a:ext uri="{9D8B030D-6E8A-4147-A177-3AD203B41FA5}">
                      <a16:colId xmlns:a16="http://schemas.microsoft.com/office/drawing/2014/main" val="317255801"/>
                    </a:ext>
                  </a:extLst>
                </a:gridCol>
              </a:tblGrid>
              <a:tr h="463614">
                <a:tc>
                  <a:txBody>
                    <a:bodyPr/>
                    <a:lstStyle/>
                    <a:p>
                      <a:pPr algn="ctr" fontAlgn="b"/>
                      <a:r>
                        <a:rPr lang="nb-NO" sz="2000" b="0" u="none" strike="noStrike" err="1">
                          <a:solidFill>
                            <a:schemeClr val="bg1"/>
                          </a:solidFill>
                          <a:effectLst/>
                        </a:rPr>
                        <a:t>Nr</a:t>
                      </a:r>
                      <a:endParaRPr lang="nb-NO" sz="2000" b="0" i="0" u="none" strike="noStrike">
                        <a:solidFill>
                          <a:schemeClr val="bg1"/>
                        </a:solidFill>
                        <a:effectLst/>
                        <a:latin typeface="Calibri" panose="020F0502020204030204" pitchFamily="34" charset="0"/>
                      </a:endParaRPr>
                    </a:p>
                  </a:txBody>
                  <a:tcPr marL="9525" marR="9525" marT="9525" marB="0" anchor="ctr">
                    <a:lnL>
                      <a:noFill/>
                    </a:lnL>
                    <a:lnR>
                      <a:noFill/>
                    </a:lnR>
                    <a:lnT w="12700" cmpd="sng">
                      <a:noFill/>
                    </a:lnT>
                    <a:lnB w="12700" cmpd="sng">
                      <a:noFill/>
                    </a:lnB>
                    <a:lnTlToBr w="12700" cmpd="sng">
                      <a:noFill/>
                      <a:prstDash val="solid"/>
                    </a:lnTlToBr>
                    <a:lnBlToTr w="12700" cmpd="sng">
                      <a:noFill/>
                      <a:prstDash val="solid"/>
                    </a:lnBlToTr>
                    <a:solidFill>
                      <a:srgbClr val="3D4A9A"/>
                    </a:solidFill>
                  </a:tcPr>
                </a:tc>
                <a:tc>
                  <a:txBody>
                    <a:bodyPr/>
                    <a:lstStyle/>
                    <a:p>
                      <a:pPr algn="l" fontAlgn="b"/>
                      <a:r>
                        <a:rPr lang="nb-NO" sz="2000">
                          <a:solidFill>
                            <a:schemeClr val="bg1"/>
                          </a:solidFill>
                        </a:rPr>
                        <a:t>Hvor enig eller uenig er du i følgende utsagn:</a:t>
                      </a:r>
                      <a:endParaRPr lang="nb-NO" sz="2000" b="0" i="0" u="none" strike="noStrike">
                        <a:solidFill>
                          <a:schemeClr val="bg1"/>
                        </a:solidFill>
                        <a:effectLst/>
                        <a:latin typeface="Calibri" panose="020F0502020204030204" pitchFamily="34" charset="0"/>
                      </a:endParaRPr>
                    </a:p>
                  </a:txBody>
                  <a:tcPr marL="9525" marR="9525" marT="9525" marB="0" anchor="ctr">
                    <a:lnL>
                      <a:noFill/>
                    </a:lnL>
                    <a:lnR>
                      <a:noFill/>
                    </a:lnR>
                    <a:lnT w="12700" cmpd="sng">
                      <a:noFill/>
                    </a:lnT>
                    <a:lnB w="12700" cmpd="sng">
                      <a:noFill/>
                    </a:lnB>
                    <a:lnTlToBr w="12700" cmpd="sng">
                      <a:noFill/>
                      <a:prstDash val="solid"/>
                    </a:lnTlToBr>
                    <a:lnBlToTr w="12700" cmpd="sng">
                      <a:noFill/>
                      <a:prstDash val="solid"/>
                    </a:lnBlToTr>
                    <a:solidFill>
                      <a:srgbClr val="3D4A9A"/>
                    </a:solidFill>
                  </a:tcPr>
                </a:tc>
                <a:extLst>
                  <a:ext uri="{0D108BD9-81ED-4DB2-BD59-A6C34878D82A}">
                    <a16:rowId xmlns:a16="http://schemas.microsoft.com/office/drawing/2014/main" val="4058301225"/>
                  </a:ext>
                </a:extLst>
              </a:tr>
              <a:tr h="463614">
                <a:tc>
                  <a:txBody>
                    <a:bodyPr/>
                    <a:lstStyle/>
                    <a:p>
                      <a:pPr algn="ctr" fontAlgn="b"/>
                      <a:r>
                        <a:rPr lang="nb-NO" sz="2000" b="0" u="none" strike="noStrike">
                          <a:solidFill>
                            <a:schemeClr val="bg2">
                              <a:lumMod val="50000"/>
                            </a:schemeClr>
                          </a:solidFill>
                          <a:effectLst/>
                        </a:rPr>
                        <a:t>1</a:t>
                      </a:r>
                      <a:endParaRPr lang="nb-NO" sz="2000" b="0" i="0" u="none" strike="noStrike">
                        <a:solidFill>
                          <a:schemeClr val="bg2">
                            <a:lumMod val="50000"/>
                          </a:schemeClr>
                        </a:solidFill>
                        <a:effectLst/>
                        <a:latin typeface="Calibri" panose="020F0502020204030204" pitchFamily="34" charset="0"/>
                      </a:endParaRPr>
                    </a:p>
                  </a:txBody>
                  <a:tcPr marL="9525" marR="9525" marT="9525" marB="0" anchor="ctr">
                    <a:lnT w="12700" cmpd="sng">
                      <a:noFill/>
                    </a:lnT>
                    <a:solidFill>
                      <a:schemeClr val="bg2">
                        <a:lumMod val="75000"/>
                        <a:alpha val="20000"/>
                      </a:schemeClr>
                    </a:solidFill>
                  </a:tcPr>
                </a:tc>
                <a:tc>
                  <a:txBody>
                    <a:bodyPr/>
                    <a:lstStyle/>
                    <a:p>
                      <a:pPr algn="l" fontAlgn="b"/>
                      <a:r>
                        <a:rPr lang="nb-NO" sz="2000" b="1" u="none" strike="noStrike">
                          <a:solidFill>
                            <a:schemeClr val="tx1"/>
                          </a:solidFill>
                          <a:effectLst/>
                        </a:rPr>
                        <a:t>Jeg opplever at jeg har mulighet til å være med å påvirke utviklingen i mitt lokalsamfunn</a:t>
                      </a:r>
                      <a:endParaRPr lang="nb-NO" sz="2000" b="1" i="0" u="none" strike="noStrike">
                        <a:solidFill>
                          <a:schemeClr val="tx1"/>
                        </a:solidFill>
                        <a:effectLst/>
                        <a:latin typeface="Calibri" panose="020F0502020204030204" pitchFamily="34" charset="0"/>
                      </a:endParaRPr>
                    </a:p>
                  </a:txBody>
                  <a:tcPr marL="9525" marR="9525" marT="9525" marB="0" anchor="ctr">
                    <a:lnT w="12700" cmpd="sng">
                      <a:noFill/>
                    </a:lnT>
                    <a:solidFill>
                      <a:schemeClr val="bg2">
                        <a:lumMod val="75000"/>
                        <a:alpha val="20000"/>
                      </a:schemeClr>
                    </a:solidFill>
                  </a:tcPr>
                </a:tc>
                <a:extLst>
                  <a:ext uri="{0D108BD9-81ED-4DB2-BD59-A6C34878D82A}">
                    <a16:rowId xmlns:a16="http://schemas.microsoft.com/office/drawing/2014/main" val="1897267639"/>
                  </a:ext>
                </a:extLst>
              </a:tr>
              <a:tr h="463614">
                <a:tc>
                  <a:txBody>
                    <a:bodyPr/>
                    <a:lstStyle/>
                    <a:p>
                      <a:pPr algn="ctr" fontAlgn="b"/>
                      <a:r>
                        <a:rPr lang="nb-NO" sz="2000" b="0" u="none" strike="noStrike">
                          <a:solidFill>
                            <a:schemeClr val="bg2">
                              <a:lumMod val="50000"/>
                            </a:schemeClr>
                          </a:solidFill>
                          <a:effectLst/>
                        </a:rPr>
                        <a:t>2</a:t>
                      </a:r>
                      <a:endParaRPr lang="nb-NO" sz="2000" b="0" i="0" u="none" strike="noStrike">
                        <a:solidFill>
                          <a:schemeClr val="bg2">
                            <a:lumMod val="50000"/>
                          </a:schemeClr>
                        </a:solidFill>
                        <a:effectLst/>
                        <a:latin typeface="Calibri" panose="020F0502020204030204" pitchFamily="34" charset="0"/>
                      </a:endParaRPr>
                    </a:p>
                  </a:txBody>
                  <a:tcPr marL="9525" marR="9525" marT="9525" marB="0" anchor="ctr"/>
                </a:tc>
                <a:tc>
                  <a:txBody>
                    <a:bodyPr/>
                    <a:lstStyle/>
                    <a:p>
                      <a:pPr algn="l" fontAlgn="b"/>
                      <a:r>
                        <a:rPr lang="nb-NO" sz="2000" b="1" u="none" strike="noStrike">
                          <a:solidFill>
                            <a:schemeClr val="tx1"/>
                          </a:solidFill>
                          <a:effectLst/>
                        </a:rPr>
                        <a:t>Jeg opplever at min kommune er god å vokse opp i</a:t>
                      </a:r>
                      <a:endParaRPr lang="nb-NO" sz="2000" b="1" i="0" u="none" strike="noStrike">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81514840"/>
                  </a:ext>
                </a:extLst>
              </a:tr>
              <a:tr h="463614">
                <a:tc>
                  <a:txBody>
                    <a:bodyPr/>
                    <a:lstStyle/>
                    <a:p>
                      <a:pPr algn="ctr" fontAlgn="b"/>
                      <a:r>
                        <a:rPr lang="nb-NO" sz="2000" b="0" u="none" strike="noStrike">
                          <a:solidFill>
                            <a:schemeClr val="bg2">
                              <a:lumMod val="50000"/>
                            </a:schemeClr>
                          </a:solidFill>
                          <a:effectLst/>
                        </a:rPr>
                        <a:t>3</a:t>
                      </a:r>
                      <a:endParaRPr lang="nb-NO" sz="2000" b="0" i="0" u="none" strike="noStrike">
                        <a:solidFill>
                          <a:schemeClr val="bg2">
                            <a:lumMod val="50000"/>
                          </a:schemeClr>
                        </a:solidFill>
                        <a:effectLst/>
                        <a:latin typeface="Calibri" panose="020F0502020204030204" pitchFamily="34" charset="0"/>
                      </a:endParaRPr>
                    </a:p>
                  </a:txBody>
                  <a:tcPr marL="9525" marR="9525" marT="9525" marB="0" anchor="ctr">
                    <a:solidFill>
                      <a:schemeClr val="bg2">
                        <a:lumMod val="75000"/>
                        <a:alpha val="20000"/>
                      </a:schemeClr>
                    </a:solidFill>
                  </a:tcPr>
                </a:tc>
                <a:tc>
                  <a:txBody>
                    <a:bodyPr/>
                    <a:lstStyle/>
                    <a:p>
                      <a:pPr algn="l" fontAlgn="b"/>
                      <a:r>
                        <a:rPr lang="nb-NO" sz="2000" b="1" u="none" strike="noStrike">
                          <a:solidFill>
                            <a:schemeClr val="tx1"/>
                          </a:solidFill>
                          <a:effectLst/>
                        </a:rPr>
                        <a:t>Vi må satse på bosetting i sentrale områder i min kommune, fremfor spredt bosetting</a:t>
                      </a:r>
                      <a:endParaRPr lang="nb-NO" sz="2000" b="1" i="0" u="none" strike="noStrike">
                        <a:solidFill>
                          <a:schemeClr val="tx1"/>
                        </a:solidFill>
                        <a:effectLst/>
                        <a:latin typeface="Calibri" panose="020F0502020204030204" pitchFamily="34" charset="0"/>
                      </a:endParaRPr>
                    </a:p>
                  </a:txBody>
                  <a:tcPr marL="9525" marR="9525" marT="9525" marB="0" anchor="ctr">
                    <a:solidFill>
                      <a:schemeClr val="bg2">
                        <a:lumMod val="75000"/>
                        <a:alpha val="20000"/>
                      </a:schemeClr>
                    </a:solidFill>
                  </a:tcPr>
                </a:tc>
                <a:extLst>
                  <a:ext uri="{0D108BD9-81ED-4DB2-BD59-A6C34878D82A}">
                    <a16:rowId xmlns:a16="http://schemas.microsoft.com/office/drawing/2014/main" val="4247773421"/>
                  </a:ext>
                </a:extLst>
              </a:tr>
              <a:tr h="463614">
                <a:tc>
                  <a:txBody>
                    <a:bodyPr/>
                    <a:lstStyle/>
                    <a:p>
                      <a:pPr algn="ctr" fontAlgn="b"/>
                      <a:r>
                        <a:rPr lang="nb-NO" sz="2000" b="0" u="none" strike="noStrike">
                          <a:solidFill>
                            <a:schemeClr val="bg2">
                              <a:lumMod val="50000"/>
                            </a:schemeClr>
                          </a:solidFill>
                          <a:effectLst/>
                        </a:rPr>
                        <a:t>4</a:t>
                      </a:r>
                      <a:endParaRPr lang="nb-NO" sz="2000" b="0" i="0" u="none" strike="noStrike">
                        <a:solidFill>
                          <a:schemeClr val="bg2">
                            <a:lumMod val="50000"/>
                          </a:schemeClr>
                        </a:solidFill>
                        <a:effectLst/>
                        <a:latin typeface="Calibri" panose="020F0502020204030204" pitchFamily="34" charset="0"/>
                      </a:endParaRPr>
                    </a:p>
                  </a:txBody>
                  <a:tcPr marL="9525" marR="9525" marT="9525" marB="0" anchor="ctr"/>
                </a:tc>
                <a:tc>
                  <a:txBody>
                    <a:bodyPr/>
                    <a:lstStyle/>
                    <a:p>
                      <a:pPr algn="l" fontAlgn="b"/>
                      <a:r>
                        <a:rPr lang="nb-NO" sz="2000" b="1" u="none" strike="noStrike">
                          <a:solidFill>
                            <a:schemeClr val="tx1"/>
                          </a:solidFill>
                          <a:effectLst/>
                        </a:rPr>
                        <a:t>Det er greit å bygge ned friluftsområder eller marka så lenge det gir plass til boliger og næringsetableringer</a:t>
                      </a:r>
                      <a:endParaRPr lang="nb-NO" sz="2000" b="1" i="0" u="none" strike="noStrike">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82536851"/>
                  </a:ext>
                </a:extLst>
              </a:tr>
              <a:tr h="463614">
                <a:tc>
                  <a:txBody>
                    <a:bodyPr/>
                    <a:lstStyle/>
                    <a:p>
                      <a:pPr algn="ctr" fontAlgn="b"/>
                      <a:r>
                        <a:rPr lang="nb-NO" sz="2000" b="0" u="none" strike="noStrike">
                          <a:solidFill>
                            <a:schemeClr val="bg2">
                              <a:lumMod val="50000"/>
                            </a:schemeClr>
                          </a:solidFill>
                          <a:effectLst/>
                        </a:rPr>
                        <a:t>5</a:t>
                      </a:r>
                      <a:endParaRPr lang="nb-NO" sz="2000" b="0" i="0" u="none" strike="noStrike">
                        <a:solidFill>
                          <a:schemeClr val="bg2">
                            <a:lumMod val="50000"/>
                          </a:schemeClr>
                        </a:solidFill>
                        <a:effectLst/>
                        <a:latin typeface="Calibri" panose="020F0502020204030204" pitchFamily="34" charset="0"/>
                      </a:endParaRPr>
                    </a:p>
                  </a:txBody>
                  <a:tcPr marL="9525" marR="9525" marT="9525" marB="0" anchor="ctr">
                    <a:solidFill>
                      <a:schemeClr val="bg2">
                        <a:lumMod val="75000"/>
                        <a:alpha val="20000"/>
                      </a:schemeClr>
                    </a:solidFill>
                  </a:tcPr>
                </a:tc>
                <a:tc>
                  <a:txBody>
                    <a:bodyPr/>
                    <a:lstStyle/>
                    <a:p>
                      <a:pPr algn="l" fontAlgn="b"/>
                      <a:r>
                        <a:rPr lang="nb-NO" sz="2000" b="1" u="none" strike="noStrike">
                          <a:solidFill>
                            <a:schemeClr val="tx1"/>
                          </a:solidFill>
                          <a:effectLst/>
                        </a:rPr>
                        <a:t>Det bør legges til rette for bygging av flere hytter i min kommune</a:t>
                      </a:r>
                      <a:endParaRPr lang="nb-NO" sz="2000" b="1" i="0" u="none" strike="noStrike">
                        <a:solidFill>
                          <a:schemeClr val="tx1"/>
                        </a:solidFill>
                        <a:effectLst/>
                        <a:latin typeface="Calibri" panose="020F0502020204030204" pitchFamily="34" charset="0"/>
                      </a:endParaRPr>
                    </a:p>
                  </a:txBody>
                  <a:tcPr marL="9525" marR="9525" marT="9525" marB="0" anchor="ctr">
                    <a:solidFill>
                      <a:schemeClr val="bg2">
                        <a:lumMod val="75000"/>
                        <a:alpha val="20000"/>
                      </a:schemeClr>
                    </a:solidFill>
                  </a:tcPr>
                </a:tc>
                <a:extLst>
                  <a:ext uri="{0D108BD9-81ED-4DB2-BD59-A6C34878D82A}">
                    <a16:rowId xmlns:a16="http://schemas.microsoft.com/office/drawing/2014/main" val="21276681"/>
                  </a:ext>
                </a:extLst>
              </a:tr>
              <a:tr h="463614">
                <a:tc>
                  <a:txBody>
                    <a:bodyPr/>
                    <a:lstStyle/>
                    <a:p>
                      <a:pPr algn="ctr" fontAlgn="b"/>
                      <a:r>
                        <a:rPr lang="nb-NO" sz="2000" b="0" u="none" strike="noStrike">
                          <a:solidFill>
                            <a:schemeClr val="bg2">
                              <a:lumMod val="50000"/>
                            </a:schemeClr>
                          </a:solidFill>
                          <a:effectLst/>
                        </a:rPr>
                        <a:t>6</a:t>
                      </a:r>
                      <a:endParaRPr lang="nb-NO" sz="2000" b="0" i="0" u="none" strike="noStrike">
                        <a:solidFill>
                          <a:schemeClr val="bg2">
                            <a:lumMod val="50000"/>
                          </a:schemeClr>
                        </a:solidFill>
                        <a:effectLst/>
                        <a:latin typeface="Calibri" panose="020F0502020204030204" pitchFamily="34" charset="0"/>
                      </a:endParaRPr>
                    </a:p>
                  </a:txBody>
                  <a:tcPr marL="9525" marR="9525" marT="9525" marB="0" anchor="ctr"/>
                </a:tc>
                <a:tc>
                  <a:txBody>
                    <a:bodyPr/>
                    <a:lstStyle/>
                    <a:p>
                      <a:pPr algn="l" fontAlgn="b"/>
                      <a:r>
                        <a:rPr lang="nb-NO" sz="2000" b="1" u="none" strike="noStrike">
                          <a:solidFill>
                            <a:schemeClr val="tx1"/>
                          </a:solidFill>
                          <a:effectLst/>
                        </a:rPr>
                        <a:t>Framkommeligheten for syklister og gående bør prioriteres fremfor bilister</a:t>
                      </a:r>
                      <a:endParaRPr lang="nb-NO" sz="2000" b="1" i="0" u="none" strike="noStrike">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28719902"/>
                  </a:ext>
                </a:extLst>
              </a:tr>
              <a:tr h="463614">
                <a:tc>
                  <a:txBody>
                    <a:bodyPr/>
                    <a:lstStyle/>
                    <a:p>
                      <a:pPr algn="ctr" fontAlgn="b"/>
                      <a:r>
                        <a:rPr lang="nb-NO" sz="2000" b="0" u="none" strike="noStrike">
                          <a:solidFill>
                            <a:schemeClr val="bg2">
                              <a:lumMod val="50000"/>
                            </a:schemeClr>
                          </a:solidFill>
                          <a:effectLst/>
                        </a:rPr>
                        <a:t>7</a:t>
                      </a:r>
                      <a:endParaRPr lang="nb-NO" sz="2000" b="0" i="0" u="none" strike="noStrike">
                        <a:solidFill>
                          <a:schemeClr val="bg2">
                            <a:lumMod val="50000"/>
                          </a:schemeClr>
                        </a:solidFill>
                        <a:effectLst/>
                        <a:latin typeface="Calibri" panose="020F0502020204030204" pitchFamily="34" charset="0"/>
                      </a:endParaRPr>
                    </a:p>
                  </a:txBody>
                  <a:tcPr marL="9525" marR="9525" marT="9525" marB="0" anchor="ctr">
                    <a:solidFill>
                      <a:schemeClr val="bg2">
                        <a:lumMod val="75000"/>
                        <a:alpha val="20000"/>
                      </a:schemeClr>
                    </a:solidFill>
                  </a:tcPr>
                </a:tc>
                <a:tc>
                  <a:txBody>
                    <a:bodyPr/>
                    <a:lstStyle/>
                    <a:p>
                      <a:pPr algn="l" fontAlgn="b"/>
                      <a:r>
                        <a:rPr lang="nb-NO" sz="2000" b="1" u="none" strike="noStrike">
                          <a:solidFill>
                            <a:schemeClr val="tx1"/>
                          </a:solidFill>
                          <a:effectLst/>
                        </a:rPr>
                        <a:t>Det er viktig for meg å engasjere meg i frivillig arbeid</a:t>
                      </a:r>
                      <a:endParaRPr lang="nb-NO" sz="2000" b="1" i="0" u="none" strike="noStrike">
                        <a:solidFill>
                          <a:schemeClr val="tx1"/>
                        </a:solidFill>
                        <a:effectLst/>
                        <a:latin typeface="Calibri" panose="020F0502020204030204" pitchFamily="34" charset="0"/>
                      </a:endParaRPr>
                    </a:p>
                  </a:txBody>
                  <a:tcPr marL="9525" marR="9525" marT="9525" marB="0" anchor="ctr">
                    <a:solidFill>
                      <a:schemeClr val="bg2">
                        <a:lumMod val="75000"/>
                        <a:alpha val="20000"/>
                      </a:schemeClr>
                    </a:solidFill>
                  </a:tcPr>
                </a:tc>
                <a:extLst>
                  <a:ext uri="{0D108BD9-81ED-4DB2-BD59-A6C34878D82A}">
                    <a16:rowId xmlns:a16="http://schemas.microsoft.com/office/drawing/2014/main" val="3751553222"/>
                  </a:ext>
                </a:extLst>
              </a:tr>
              <a:tr h="463614">
                <a:tc>
                  <a:txBody>
                    <a:bodyPr/>
                    <a:lstStyle/>
                    <a:p>
                      <a:pPr algn="ctr" fontAlgn="b"/>
                      <a:r>
                        <a:rPr lang="nb-NO" sz="2000" b="0" u="none" strike="noStrike">
                          <a:solidFill>
                            <a:schemeClr val="bg2">
                              <a:lumMod val="50000"/>
                            </a:schemeClr>
                          </a:solidFill>
                          <a:effectLst/>
                        </a:rPr>
                        <a:t>8</a:t>
                      </a:r>
                      <a:endParaRPr lang="nb-NO" sz="2000" b="0" i="0" u="none" strike="noStrike">
                        <a:solidFill>
                          <a:schemeClr val="bg2">
                            <a:lumMod val="50000"/>
                          </a:schemeClr>
                        </a:solidFill>
                        <a:effectLst/>
                        <a:latin typeface="Calibri" panose="020F0502020204030204" pitchFamily="34" charset="0"/>
                      </a:endParaRPr>
                    </a:p>
                  </a:txBody>
                  <a:tcPr marL="9525" marR="9525" marT="9525" marB="0" anchor="ctr"/>
                </a:tc>
                <a:tc>
                  <a:txBody>
                    <a:bodyPr/>
                    <a:lstStyle/>
                    <a:p>
                      <a:pPr algn="l" fontAlgn="b"/>
                      <a:r>
                        <a:rPr lang="nb-NO" sz="2000" b="1" u="none" strike="noStrike">
                          <a:solidFill>
                            <a:schemeClr val="tx1"/>
                          </a:solidFill>
                          <a:effectLst/>
                        </a:rPr>
                        <a:t>Jeg er ikke bekymret for at min arbeidsplass blir overflødig i framtiden</a:t>
                      </a:r>
                      <a:endParaRPr lang="nb-NO" sz="2000" b="1" i="0" u="none" strike="noStrike">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22872792"/>
                  </a:ext>
                </a:extLst>
              </a:tr>
              <a:tr h="463614">
                <a:tc>
                  <a:txBody>
                    <a:bodyPr/>
                    <a:lstStyle/>
                    <a:p>
                      <a:pPr algn="ctr" fontAlgn="b"/>
                      <a:r>
                        <a:rPr lang="nb-NO" sz="2000" b="0" u="none" strike="noStrike">
                          <a:solidFill>
                            <a:schemeClr val="bg2">
                              <a:lumMod val="50000"/>
                            </a:schemeClr>
                          </a:solidFill>
                          <a:effectLst/>
                        </a:rPr>
                        <a:t>9</a:t>
                      </a:r>
                      <a:endParaRPr lang="nb-NO" sz="2000" b="0" i="0" u="none" strike="noStrike">
                        <a:solidFill>
                          <a:schemeClr val="bg2">
                            <a:lumMod val="50000"/>
                          </a:schemeClr>
                        </a:solidFill>
                        <a:effectLst/>
                        <a:latin typeface="Calibri" panose="020F0502020204030204" pitchFamily="34" charset="0"/>
                      </a:endParaRPr>
                    </a:p>
                  </a:txBody>
                  <a:tcPr marL="9525" marR="9525" marT="9525" marB="0" anchor="ctr">
                    <a:solidFill>
                      <a:schemeClr val="bg2">
                        <a:lumMod val="75000"/>
                        <a:alpha val="20000"/>
                      </a:schemeClr>
                    </a:solidFill>
                  </a:tcPr>
                </a:tc>
                <a:tc>
                  <a:txBody>
                    <a:bodyPr/>
                    <a:lstStyle/>
                    <a:p>
                      <a:pPr algn="l" fontAlgn="b"/>
                      <a:r>
                        <a:rPr lang="nb-NO" sz="2000" b="1" u="none" strike="noStrike">
                          <a:solidFill>
                            <a:schemeClr val="tx1"/>
                          </a:solidFill>
                          <a:effectLst/>
                        </a:rPr>
                        <a:t>Jeg er ikke bekymret for at min arbeidserfaring/kompetanse blir mindre relevant i framtiden</a:t>
                      </a:r>
                      <a:endParaRPr lang="nb-NO" sz="2000" b="1" i="0" u="none" strike="noStrike">
                        <a:solidFill>
                          <a:schemeClr val="tx1"/>
                        </a:solidFill>
                        <a:effectLst/>
                        <a:latin typeface="Calibri" panose="020F0502020204030204" pitchFamily="34" charset="0"/>
                      </a:endParaRPr>
                    </a:p>
                  </a:txBody>
                  <a:tcPr marL="9525" marR="9525" marT="9525" marB="0" anchor="ctr">
                    <a:solidFill>
                      <a:schemeClr val="bg2">
                        <a:lumMod val="75000"/>
                        <a:alpha val="20000"/>
                      </a:schemeClr>
                    </a:solidFill>
                  </a:tcPr>
                </a:tc>
                <a:extLst>
                  <a:ext uri="{0D108BD9-81ED-4DB2-BD59-A6C34878D82A}">
                    <a16:rowId xmlns:a16="http://schemas.microsoft.com/office/drawing/2014/main" val="3503860837"/>
                  </a:ext>
                </a:extLst>
              </a:tr>
              <a:tr h="463614">
                <a:tc>
                  <a:txBody>
                    <a:bodyPr/>
                    <a:lstStyle/>
                    <a:p>
                      <a:pPr algn="ctr" fontAlgn="b"/>
                      <a:r>
                        <a:rPr lang="nb-NO" sz="2000" b="0" u="none" strike="noStrike">
                          <a:solidFill>
                            <a:schemeClr val="bg2">
                              <a:lumMod val="50000"/>
                            </a:schemeClr>
                          </a:solidFill>
                          <a:effectLst/>
                        </a:rPr>
                        <a:t>10</a:t>
                      </a:r>
                      <a:endParaRPr lang="nb-NO" sz="2000" b="0" i="0" u="none" strike="noStrike">
                        <a:solidFill>
                          <a:schemeClr val="bg2">
                            <a:lumMod val="50000"/>
                          </a:schemeClr>
                        </a:solidFill>
                        <a:effectLst/>
                        <a:latin typeface="Calibri" panose="020F0502020204030204" pitchFamily="34" charset="0"/>
                      </a:endParaRPr>
                    </a:p>
                  </a:txBody>
                  <a:tcPr marL="9525" marR="9525" marT="9525" marB="0" anchor="ctr"/>
                </a:tc>
                <a:tc>
                  <a:txBody>
                    <a:bodyPr/>
                    <a:lstStyle/>
                    <a:p>
                      <a:pPr algn="l" fontAlgn="b"/>
                      <a:r>
                        <a:rPr lang="nb-NO" sz="2000" b="1" u="none" strike="noStrike">
                          <a:solidFill>
                            <a:schemeClr val="tx1"/>
                          </a:solidFill>
                          <a:effectLst/>
                        </a:rPr>
                        <a:t>Jeg tar bærekraftige valg selv når det koster meg mer</a:t>
                      </a:r>
                      <a:endParaRPr lang="nb-NO" sz="2000" b="1" i="0" u="none" strike="noStrike">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69403985"/>
                  </a:ext>
                </a:extLst>
              </a:tr>
              <a:tr h="463614">
                <a:tc>
                  <a:txBody>
                    <a:bodyPr/>
                    <a:lstStyle/>
                    <a:p>
                      <a:pPr algn="ctr" fontAlgn="b"/>
                      <a:r>
                        <a:rPr lang="nb-NO" sz="2000" b="0" u="none" strike="noStrike">
                          <a:solidFill>
                            <a:schemeClr val="bg2">
                              <a:lumMod val="50000"/>
                            </a:schemeClr>
                          </a:solidFill>
                          <a:effectLst/>
                        </a:rPr>
                        <a:t>11</a:t>
                      </a:r>
                      <a:endParaRPr lang="nb-NO" sz="2000" b="0" i="0" u="none" strike="noStrike">
                        <a:solidFill>
                          <a:schemeClr val="bg2">
                            <a:lumMod val="50000"/>
                          </a:schemeClr>
                        </a:solidFill>
                        <a:effectLst/>
                        <a:latin typeface="Calibri" panose="020F0502020204030204" pitchFamily="34" charset="0"/>
                      </a:endParaRPr>
                    </a:p>
                  </a:txBody>
                  <a:tcPr marL="9525" marR="9525" marT="9525" marB="0" anchor="ctr">
                    <a:solidFill>
                      <a:schemeClr val="bg2">
                        <a:lumMod val="75000"/>
                        <a:alpha val="20000"/>
                      </a:schemeClr>
                    </a:solidFill>
                  </a:tcPr>
                </a:tc>
                <a:tc>
                  <a:txBody>
                    <a:bodyPr/>
                    <a:lstStyle/>
                    <a:p>
                      <a:pPr algn="l" fontAlgn="b"/>
                      <a:r>
                        <a:rPr lang="nb-NO" sz="2000" b="1" u="none" strike="noStrike">
                          <a:solidFill>
                            <a:schemeClr val="tx1"/>
                          </a:solidFill>
                          <a:effectLst/>
                        </a:rPr>
                        <a:t>Jeg har tro på at mine bærekraftige valg utgjør en forskjell</a:t>
                      </a:r>
                      <a:endParaRPr lang="nb-NO" sz="2000" b="1" i="0" u="none" strike="noStrike">
                        <a:solidFill>
                          <a:schemeClr val="tx1"/>
                        </a:solidFill>
                        <a:effectLst/>
                        <a:latin typeface="Calibri" panose="020F0502020204030204" pitchFamily="34" charset="0"/>
                      </a:endParaRPr>
                    </a:p>
                  </a:txBody>
                  <a:tcPr marL="9525" marR="9525" marT="9525" marB="0" anchor="ctr">
                    <a:solidFill>
                      <a:schemeClr val="bg2">
                        <a:lumMod val="75000"/>
                        <a:alpha val="20000"/>
                      </a:schemeClr>
                    </a:solidFill>
                  </a:tcPr>
                </a:tc>
                <a:extLst>
                  <a:ext uri="{0D108BD9-81ED-4DB2-BD59-A6C34878D82A}">
                    <a16:rowId xmlns:a16="http://schemas.microsoft.com/office/drawing/2014/main" val="2142695949"/>
                  </a:ext>
                </a:extLst>
              </a:tr>
              <a:tr h="463614">
                <a:tc>
                  <a:txBody>
                    <a:bodyPr/>
                    <a:lstStyle/>
                    <a:p>
                      <a:pPr algn="ctr" fontAlgn="b"/>
                      <a:r>
                        <a:rPr lang="nb-NO" sz="2000" b="0" u="none" strike="noStrike">
                          <a:solidFill>
                            <a:schemeClr val="bg2">
                              <a:lumMod val="50000"/>
                            </a:schemeClr>
                          </a:solidFill>
                          <a:effectLst/>
                        </a:rPr>
                        <a:t>12</a:t>
                      </a:r>
                      <a:endParaRPr lang="nb-NO" sz="2000" b="0" i="0" u="none" strike="noStrike">
                        <a:solidFill>
                          <a:schemeClr val="bg2">
                            <a:lumMod val="50000"/>
                          </a:schemeClr>
                        </a:solidFill>
                        <a:effectLst/>
                        <a:latin typeface="Calibri" panose="020F0502020204030204" pitchFamily="34" charset="0"/>
                      </a:endParaRPr>
                    </a:p>
                  </a:txBody>
                  <a:tcPr marL="9525" marR="9525" marT="9525" marB="0" anchor="ctr"/>
                </a:tc>
                <a:tc>
                  <a:txBody>
                    <a:bodyPr/>
                    <a:lstStyle/>
                    <a:p>
                      <a:pPr algn="l" fontAlgn="b"/>
                      <a:r>
                        <a:rPr lang="nb-NO" sz="2000" b="1" u="none" strike="noStrike">
                          <a:solidFill>
                            <a:schemeClr val="tx1"/>
                          </a:solidFill>
                          <a:effectLst/>
                        </a:rPr>
                        <a:t>Det er viktig for meg at min kommune bidrar til å redusere klimagassutslippene i Norge</a:t>
                      </a:r>
                      <a:endParaRPr lang="nb-NO" sz="2000" b="1" i="0" u="none" strike="noStrike">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79782880"/>
                  </a:ext>
                </a:extLst>
              </a:tr>
              <a:tr h="463614">
                <a:tc>
                  <a:txBody>
                    <a:bodyPr/>
                    <a:lstStyle/>
                    <a:p>
                      <a:pPr algn="ctr" fontAlgn="b"/>
                      <a:r>
                        <a:rPr lang="nb-NO" sz="2000" b="0" u="none" strike="noStrike">
                          <a:solidFill>
                            <a:schemeClr val="bg2">
                              <a:lumMod val="50000"/>
                            </a:schemeClr>
                          </a:solidFill>
                          <a:effectLst/>
                        </a:rPr>
                        <a:t>13</a:t>
                      </a:r>
                      <a:endParaRPr lang="nb-NO" sz="2000" b="0" i="0" u="none" strike="noStrike">
                        <a:solidFill>
                          <a:schemeClr val="bg2">
                            <a:lumMod val="50000"/>
                          </a:schemeClr>
                        </a:solidFill>
                        <a:effectLst/>
                        <a:latin typeface="Calibri" panose="020F0502020204030204" pitchFamily="34" charset="0"/>
                      </a:endParaRPr>
                    </a:p>
                  </a:txBody>
                  <a:tcPr marL="9525" marR="9525" marT="9525" marB="0" anchor="ctr">
                    <a:solidFill>
                      <a:schemeClr val="bg2">
                        <a:lumMod val="75000"/>
                        <a:alpha val="20000"/>
                      </a:schemeClr>
                    </a:solidFill>
                  </a:tcPr>
                </a:tc>
                <a:tc>
                  <a:txBody>
                    <a:bodyPr/>
                    <a:lstStyle/>
                    <a:p>
                      <a:pPr algn="l" fontAlgn="b"/>
                      <a:r>
                        <a:rPr lang="nb-NO" sz="2000" b="1" u="none" strike="noStrike">
                          <a:solidFill>
                            <a:schemeClr val="tx1"/>
                          </a:solidFill>
                          <a:effectLst/>
                        </a:rPr>
                        <a:t>Kommunen informerer innbyggerne på en enkel og forståelig måte</a:t>
                      </a:r>
                      <a:endParaRPr lang="nb-NO" sz="2000" b="1" i="0" u="none" strike="noStrike">
                        <a:solidFill>
                          <a:schemeClr val="tx1"/>
                        </a:solidFill>
                        <a:effectLst/>
                        <a:latin typeface="Calibri" panose="020F0502020204030204" pitchFamily="34" charset="0"/>
                      </a:endParaRPr>
                    </a:p>
                  </a:txBody>
                  <a:tcPr marL="9525" marR="9525" marT="9525" marB="0" anchor="ctr">
                    <a:solidFill>
                      <a:schemeClr val="bg2">
                        <a:lumMod val="75000"/>
                        <a:alpha val="20000"/>
                      </a:schemeClr>
                    </a:solidFill>
                  </a:tcPr>
                </a:tc>
                <a:extLst>
                  <a:ext uri="{0D108BD9-81ED-4DB2-BD59-A6C34878D82A}">
                    <a16:rowId xmlns:a16="http://schemas.microsoft.com/office/drawing/2014/main" val="468472820"/>
                  </a:ext>
                </a:extLst>
              </a:tr>
              <a:tr h="463614">
                <a:tc>
                  <a:txBody>
                    <a:bodyPr/>
                    <a:lstStyle/>
                    <a:p>
                      <a:pPr algn="ctr" fontAlgn="b"/>
                      <a:r>
                        <a:rPr lang="nb-NO" sz="2000" b="0" u="none" strike="noStrike">
                          <a:solidFill>
                            <a:schemeClr val="bg2">
                              <a:lumMod val="50000"/>
                            </a:schemeClr>
                          </a:solidFill>
                          <a:effectLst/>
                        </a:rPr>
                        <a:t>14</a:t>
                      </a:r>
                      <a:endParaRPr lang="nb-NO" sz="2000" b="0" i="0" u="none" strike="noStrike">
                        <a:solidFill>
                          <a:schemeClr val="bg2">
                            <a:lumMod val="50000"/>
                          </a:schemeClr>
                        </a:solidFill>
                        <a:effectLst/>
                        <a:latin typeface="Calibri" panose="020F0502020204030204" pitchFamily="34" charset="0"/>
                      </a:endParaRPr>
                    </a:p>
                  </a:txBody>
                  <a:tcPr marL="9525" marR="9525" marT="9525" marB="0" anchor="ctr"/>
                </a:tc>
                <a:tc>
                  <a:txBody>
                    <a:bodyPr/>
                    <a:lstStyle/>
                    <a:p>
                      <a:pPr algn="l" fontAlgn="b"/>
                      <a:r>
                        <a:rPr lang="nb-NO" sz="2000" b="1" u="none" strike="noStrike">
                          <a:solidFill>
                            <a:schemeClr val="tx1"/>
                          </a:solidFill>
                          <a:effectLst/>
                        </a:rPr>
                        <a:t>Kommunen bruker ressursene (tid og penger) på en god måte</a:t>
                      </a:r>
                      <a:endParaRPr lang="nb-NO" sz="2000" b="1" i="0" u="none" strike="noStrike">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36827464"/>
                  </a:ext>
                </a:extLst>
              </a:tr>
              <a:tr h="463614">
                <a:tc>
                  <a:txBody>
                    <a:bodyPr/>
                    <a:lstStyle/>
                    <a:p>
                      <a:pPr algn="ctr" fontAlgn="b"/>
                      <a:r>
                        <a:rPr lang="nb-NO" sz="2000" b="0" u="none" strike="noStrike">
                          <a:solidFill>
                            <a:schemeClr val="bg2">
                              <a:lumMod val="50000"/>
                            </a:schemeClr>
                          </a:solidFill>
                          <a:effectLst/>
                        </a:rPr>
                        <a:t>15</a:t>
                      </a:r>
                      <a:endParaRPr lang="nb-NO" sz="2000" b="0" i="0" u="none" strike="noStrike">
                        <a:solidFill>
                          <a:schemeClr val="bg2">
                            <a:lumMod val="50000"/>
                          </a:schemeClr>
                        </a:solidFill>
                        <a:effectLst/>
                        <a:latin typeface="Calibri" panose="020F0502020204030204" pitchFamily="34" charset="0"/>
                      </a:endParaRPr>
                    </a:p>
                  </a:txBody>
                  <a:tcPr marL="9525" marR="9525" marT="9525" marB="0" anchor="ctr">
                    <a:solidFill>
                      <a:schemeClr val="bg2">
                        <a:lumMod val="75000"/>
                        <a:alpha val="20000"/>
                      </a:schemeClr>
                    </a:solidFill>
                  </a:tcPr>
                </a:tc>
                <a:tc>
                  <a:txBody>
                    <a:bodyPr/>
                    <a:lstStyle/>
                    <a:p>
                      <a:pPr algn="l" fontAlgn="b"/>
                      <a:r>
                        <a:rPr lang="nb-NO" sz="2000" b="1" u="none" strike="noStrike">
                          <a:solidFill>
                            <a:schemeClr val="tx1"/>
                          </a:solidFill>
                          <a:effectLst/>
                        </a:rPr>
                        <a:t>Jeg har tillitt til kommunepolitikerne</a:t>
                      </a:r>
                      <a:endParaRPr lang="nb-NO" sz="2000" b="1" i="0" u="none" strike="noStrike">
                        <a:solidFill>
                          <a:schemeClr val="tx1"/>
                        </a:solidFill>
                        <a:effectLst/>
                        <a:latin typeface="Calibri" panose="020F0502020204030204" pitchFamily="34" charset="0"/>
                      </a:endParaRPr>
                    </a:p>
                  </a:txBody>
                  <a:tcPr marL="9525" marR="9525" marT="9525" marB="0" anchor="ctr">
                    <a:solidFill>
                      <a:schemeClr val="bg2">
                        <a:lumMod val="75000"/>
                        <a:alpha val="20000"/>
                      </a:schemeClr>
                    </a:solidFill>
                  </a:tcPr>
                </a:tc>
                <a:extLst>
                  <a:ext uri="{0D108BD9-81ED-4DB2-BD59-A6C34878D82A}">
                    <a16:rowId xmlns:a16="http://schemas.microsoft.com/office/drawing/2014/main" val="2418128622"/>
                  </a:ext>
                </a:extLst>
              </a:tr>
              <a:tr h="457200">
                <a:tc>
                  <a:txBody>
                    <a:bodyPr/>
                    <a:lstStyle/>
                    <a:p>
                      <a:pPr algn="ctr" fontAlgn="b"/>
                      <a:r>
                        <a:rPr lang="nb-NO" sz="2000" b="0" u="none" strike="noStrike">
                          <a:solidFill>
                            <a:schemeClr val="bg2">
                              <a:lumMod val="50000"/>
                            </a:schemeClr>
                          </a:solidFill>
                          <a:effectLst/>
                        </a:rPr>
                        <a:t>16</a:t>
                      </a:r>
                      <a:endParaRPr lang="nb-NO" sz="2000" b="0" i="0" u="none" strike="noStrike">
                        <a:solidFill>
                          <a:schemeClr val="bg2">
                            <a:lumMod val="50000"/>
                          </a:schemeClr>
                        </a:solidFill>
                        <a:effectLst/>
                        <a:latin typeface="Calibri" panose="020F0502020204030204" pitchFamily="34" charset="0"/>
                      </a:endParaRPr>
                    </a:p>
                  </a:txBody>
                  <a:tcPr marL="9525" marR="9525" marT="9525" marB="0" anchor="ctr">
                    <a:lnB>
                      <a:noFill/>
                    </a:lnB>
                  </a:tcPr>
                </a:tc>
                <a:tc>
                  <a:txBody>
                    <a:bodyPr/>
                    <a:lstStyle/>
                    <a:p>
                      <a:pPr algn="l" fontAlgn="b"/>
                      <a:r>
                        <a:rPr lang="nb-NO" sz="2000" b="1" u="none" strike="noStrike">
                          <a:solidFill>
                            <a:schemeClr val="tx1"/>
                          </a:solidFill>
                          <a:effectLst/>
                        </a:rPr>
                        <a:t>Jeg kjenner ikke til barn og unge i min kommune som er forhindret fra å delta på fritidsaktiviteter på grunn av økonomi</a:t>
                      </a:r>
                      <a:endParaRPr lang="nb-NO" sz="2000" b="1" i="0" u="none" strike="noStrike">
                        <a:solidFill>
                          <a:schemeClr val="tx1"/>
                        </a:solidFill>
                        <a:effectLst/>
                        <a:latin typeface="Calibri" panose="020F0502020204030204" pitchFamily="34" charset="0"/>
                      </a:endParaRPr>
                    </a:p>
                  </a:txBody>
                  <a:tcPr marL="9525" marR="9525" marT="9525" marB="0" anchor="ctr">
                    <a:lnB>
                      <a:noFill/>
                    </a:lnB>
                  </a:tcPr>
                </a:tc>
                <a:extLst>
                  <a:ext uri="{0D108BD9-81ED-4DB2-BD59-A6C34878D82A}">
                    <a16:rowId xmlns:a16="http://schemas.microsoft.com/office/drawing/2014/main" val="786781583"/>
                  </a:ext>
                </a:extLst>
              </a:tr>
              <a:tr h="457200">
                <a:tc>
                  <a:txBody>
                    <a:bodyPr/>
                    <a:lstStyle/>
                    <a:p>
                      <a:pPr algn="ctr" fontAlgn="b"/>
                      <a:r>
                        <a:rPr lang="nb-NO" sz="2000" b="0" u="none" strike="noStrike">
                          <a:solidFill>
                            <a:schemeClr val="bg2">
                              <a:lumMod val="50000"/>
                            </a:schemeClr>
                          </a:solidFill>
                          <a:effectLst/>
                        </a:rPr>
                        <a:t>17</a:t>
                      </a:r>
                      <a:endParaRPr lang="nb-NO" sz="2000" b="0" i="0" u="none" strike="noStrike">
                        <a:solidFill>
                          <a:schemeClr val="bg2">
                            <a:lumMod val="50000"/>
                          </a:schemeClr>
                        </a:solidFill>
                        <a:effectLst/>
                        <a:latin typeface="Calibri" panose="020F0502020204030204" pitchFamily="34" charset="0"/>
                      </a:endParaRP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chemeClr val="bg2">
                        <a:lumMod val="75000"/>
                        <a:alpha val="20000"/>
                      </a:schemeClr>
                    </a:solidFill>
                  </a:tcPr>
                </a:tc>
                <a:tc>
                  <a:txBody>
                    <a:bodyPr/>
                    <a:lstStyle/>
                    <a:p>
                      <a:pPr algn="l" fontAlgn="b"/>
                      <a:r>
                        <a:rPr lang="nb-NO" sz="2000" b="1" u="none" strike="noStrike">
                          <a:solidFill>
                            <a:schemeClr val="tx1"/>
                          </a:solidFill>
                          <a:effectLst/>
                        </a:rPr>
                        <a:t>Jeg er trygg på at kommunen behandler alle grupper rettferdig, uavhengig av kjønn, funksjonsevne, etnisitet, religion, seksuell orientering o.l.</a:t>
                      </a:r>
                      <a:endParaRPr lang="nb-NO" sz="2000" b="1" i="0" u="none" strike="noStrike">
                        <a:solidFill>
                          <a:schemeClr val="tx1"/>
                        </a:solidFill>
                        <a:effectLst/>
                        <a:latin typeface="Calibri" panose="020F0502020204030204" pitchFamily="34" charset="0"/>
                      </a:endParaRP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chemeClr val="bg2">
                        <a:lumMod val="75000"/>
                        <a:alpha val="20000"/>
                      </a:schemeClr>
                    </a:solidFill>
                  </a:tcPr>
                </a:tc>
                <a:extLst>
                  <a:ext uri="{0D108BD9-81ED-4DB2-BD59-A6C34878D82A}">
                    <a16:rowId xmlns:a16="http://schemas.microsoft.com/office/drawing/2014/main" val="1495041523"/>
                  </a:ext>
                </a:extLst>
              </a:tr>
            </a:tbl>
          </a:graphicData>
        </a:graphic>
      </p:graphicFrame>
      <p:sp>
        <p:nvSpPr>
          <p:cNvPr id="10" name="TekstSylinder 9">
            <a:extLst>
              <a:ext uri="{FF2B5EF4-FFF2-40B4-BE49-F238E27FC236}">
                <a16:creationId xmlns:a16="http://schemas.microsoft.com/office/drawing/2014/main" id="{E8D7189A-FBC7-BC67-2153-EC40FC307065}"/>
              </a:ext>
            </a:extLst>
          </p:cNvPr>
          <p:cNvSpPr txBox="1"/>
          <p:nvPr/>
        </p:nvSpPr>
        <p:spPr>
          <a:xfrm>
            <a:off x="3562349" y="11614622"/>
            <a:ext cx="17392649" cy="10310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hangingPunct="1">
              <a:spcBef>
                <a:spcPts val="600"/>
              </a:spcBef>
            </a:pPr>
            <a:r>
              <a:rPr lang="nb-NO" sz="2800">
                <a:solidFill>
                  <a:schemeClr val="tx1">
                    <a:lumMod val="65000"/>
                    <a:lumOff val="35000"/>
                  </a:schemeClr>
                </a:solidFill>
                <a:latin typeface="+mj-lt"/>
              </a:rPr>
              <a:t>Hvert utsagn er besvart på en skala fra 1 til 6, hvor 1 = Helt uenig og 6 = Helt enig</a:t>
            </a:r>
          </a:p>
          <a:p>
            <a:pPr algn="l" hangingPunct="1">
              <a:spcBef>
                <a:spcPts val="600"/>
              </a:spcBef>
            </a:pPr>
            <a:r>
              <a:rPr lang="nb-NO" sz="2800" b="1" i="1">
                <a:solidFill>
                  <a:schemeClr val="tx1">
                    <a:lumMod val="65000"/>
                    <a:lumOff val="35000"/>
                  </a:schemeClr>
                </a:solidFill>
                <a:latin typeface="+mj-lt"/>
              </a:rPr>
              <a:t>I rapporten presenteres %-andel som er enig i utsagnet </a:t>
            </a:r>
            <a:r>
              <a:rPr lang="nb-NO" sz="2800">
                <a:solidFill>
                  <a:schemeClr val="tx1">
                    <a:lumMod val="65000"/>
                    <a:lumOff val="35000"/>
                  </a:schemeClr>
                </a:solidFill>
                <a:latin typeface="+mj-lt"/>
              </a:rPr>
              <a:t>(har svart 4, 5 eller 6) </a:t>
            </a:r>
          </a:p>
        </p:txBody>
      </p:sp>
      <p:sp>
        <p:nvSpPr>
          <p:cNvPr id="11" name="Pil: høyre 10">
            <a:extLst>
              <a:ext uri="{FF2B5EF4-FFF2-40B4-BE49-F238E27FC236}">
                <a16:creationId xmlns:a16="http://schemas.microsoft.com/office/drawing/2014/main" id="{78FDAE84-7DAA-5E94-7D9D-16FB8C86A3BA}"/>
              </a:ext>
            </a:extLst>
          </p:cNvPr>
          <p:cNvSpPr/>
          <p:nvPr/>
        </p:nvSpPr>
        <p:spPr>
          <a:xfrm>
            <a:off x="1402076" y="11620500"/>
            <a:ext cx="1741174" cy="938903"/>
          </a:xfrm>
          <a:prstGeom prst="rightArrow">
            <a:avLst>
              <a:gd name="adj1" fmla="val 30522"/>
              <a:gd name="adj2" fmla="val 58522"/>
            </a:avLst>
          </a:prstGeom>
          <a:solidFill>
            <a:srgbClr val="3D4A9A"/>
          </a:solidFill>
          <a:ln w="25400" cap="flat">
            <a:solidFill>
              <a:schemeClr val="accent2"/>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nb-NO"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endParaRPr>
          </a:p>
        </p:txBody>
      </p:sp>
    </p:spTree>
    <p:extLst>
      <p:ext uri="{BB962C8B-B14F-4D97-AF65-F5344CB8AC3E}">
        <p14:creationId xmlns:p14="http://schemas.microsoft.com/office/powerpoint/2010/main" val="415975915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D7B67C58-4352-3800-A541-101196E2FE7D}"/>
              </a:ext>
            </a:extLst>
          </p:cNvPr>
          <p:cNvSpPr>
            <a:spLocks noGrp="1"/>
          </p:cNvSpPr>
          <p:nvPr>
            <p:ph type="title"/>
          </p:nvPr>
        </p:nvSpPr>
        <p:spPr/>
        <p:txBody>
          <a:bodyPr/>
          <a:lstStyle/>
          <a:p>
            <a:r>
              <a:rPr lang="nb-NO"/>
              <a:t>17 utsagn. Andelene som er enige i følgende utsagn:</a:t>
            </a:r>
          </a:p>
        </p:txBody>
      </p:sp>
      <p:pic>
        <p:nvPicPr>
          <p:cNvPr id="2" name="Bilde 1">
            <a:extLst>
              <a:ext uri="{FF2B5EF4-FFF2-40B4-BE49-F238E27FC236}">
                <a16:creationId xmlns:a16="http://schemas.microsoft.com/office/drawing/2014/main" id="{9D6F29D4-8111-0489-BF49-EF69E19A0A84}"/>
              </a:ext>
            </a:extLst>
          </p:cNvPr>
          <p:cNvPicPr/>
          <p:nvPr/>
        </p:nvPicPr>
        <p:blipFill>
          <a:blip r:embed="rId2"/>
          <a:stretch>
            <a:fillRect/>
          </a:stretch>
        </p:blipFill>
        <p:spPr>
          <a:xfrm>
            <a:off x="574675" y="2462213"/>
            <a:ext cx="10501313" cy="10421937"/>
          </a:xfrm>
          <a:prstGeom prst="rect">
            <a:avLst/>
          </a:prstGeom>
        </p:spPr>
      </p:pic>
      <p:pic>
        <p:nvPicPr>
          <p:cNvPr id="4" name="Bilde 3">
            <a:extLst>
              <a:ext uri="{FF2B5EF4-FFF2-40B4-BE49-F238E27FC236}">
                <a16:creationId xmlns:a16="http://schemas.microsoft.com/office/drawing/2014/main" id="{66A6A439-3D86-4482-324A-1D88194E40F2}"/>
              </a:ext>
            </a:extLst>
          </p:cNvPr>
          <p:cNvPicPr/>
          <p:nvPr/>
        </p:nvPicPr>
        <p:blipFill>
          <a:blip r:embed="rId3"/>
          <a:stretch>
            <a:fillRect/>
          </a:stretch>
        </p:blipFill>
        <p:spPr>
          <a:xfrm>
            <a:off x="11544618" y="2464958"/>
            <a:ext cx="11299825" cy="10418762"/>
          </a:xfrm>
          <a:prstGeom prst="rect">
            <a:avLst/>
          </a:prstGeom>
        </p:spPr>
      </p:pic>
    </p:spTree>
    <p:extLst>
      <p:ext uri="{BB962C8B-B14F-4D97-AF65-F5344CB8AC3E}">
        <p14:creationId xmlns:p14="http://schemas.microsoft.com/office/powerpoint/2010/main" val="2912450942"/>
      </p:ext>
    </p:extLst>
  </p:cSld>
  <p:clrMapOvr>
    <a:masterClrMapping/>
  </p:clrMapOvr>
  <p:transition spd="med"/>
</p:sld>
</file>

<file path=ppt/theme/theme1.xml><?xml version="1.0" encoding="utf-8"?>
<a:theme xmlns:a="http://schemas.openxmlformats.org/drawingml/2006/main" name="2_Black">
  <a:themeElements>
    <a:clrScheme name="Respons standard malfarger">
      <a:dk1>
        <a:sysClr val="windowText" lastClr="000000"/>
      </a:dk1>
      <a:lt1>
        <a:sysClr val="window" lastClr="FFFFFF"/>
      </a:lt1>
      <a:dk2>
        <a:srgbClr val="44546A"/>
      </a:dk2>
      <a:lt2>
        <a:srgbClr val="E7E6E6"/>
      </a:lt2>
      <a:accent1>
        <a:srgbClr val="D94A94"/>
      </a:accent1>
      <a:accent2>
        <a:srgbClr val="3D4A9A"/>
      </a:accent2>
      <a:accent3>
        <a:srgbClr val="52AAE0"/>
      </a:accent3>
      <a:accent4>
        <a:srgbClr val="3EB074"/>
      </a:accent4>
      <a:accent5>
        <a:srgbClr val="FFEA5E"/>
      </a:accent5>
      <a:accent6>
        <a:srgbClr val="E83F45"/>
      </a:accent6>
      <a:hlink>
        <a:srgbClr val="61C3DB"/>
      </a:hlink>
      <a:folHlink>
        <a:srgbClr val="D690A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3_Black">
  <a:themeElements>
    <a:clrScheme name="Respons standard malfarger">
      <a:dk1>
        <a:sysClr val="windowText" lastClr="000000"/>
      </a:dk1>
      <a:lt1>
        <a:sysClr val="window" lastClr="FFFFFF"/>
      </a:lt1>
      <a:dk2>
        <a:srgbClr val="44546A"/>
      </a:dk2>
      <a:lt2>
        <a:srgbClr val="E7E6E6"/>
      </a:lt2>
      <a:accent1>
        <a:srgbClr val="D94A94"/>
      </a:accent1>
      <a:accent2>
        <a:srgbClr val="3D4A9A"/>
      </a:accent2>
      <a:accent3>
        <a:srgbClr val="52AAE0"/>
      </a:accent3>
      <a:accent4>
        <a:srgbClr val="3EB074"/>
      </a:accent4>
      <a:accent5>
        <a:srgbClr val="FFEA5E"/>
      </a:accent5>
      <a:accent6>
        <a:srgbClr val="E83F45"/>
      </a:accent6>
      <a:hlink>
        <a:srgbClr val="61C3DB"/>
      </a:hlink>
      <a:folHlink>
        <a:srgbClr val="D690A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Black">
  <a:themeElements>
    <a:clrScheme name="Black">
      <a:dk1>
        <a:srgbClr val="000000"/>
      </a:dk1>
      <a:lt1>
        <a:srgbClr val="FFFFFF"/>
      </a:lt1>
      <a:dk2>
        <a:srgbClr val="A7A7A7"/>
      </a:dk2>
      <a:lt2>
        <a:srgbClr val="535353"/>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Neue"/>
        <a:ea typeface="Helvetica Neue"/>
        <a:cs typeface="Helvetica Neue"/>
      </a:majorFont>
      <a:minorFont>
        <a:latin typeface="Helvetica"/>
        <a:ea typeface="Helvetica"/>
        <a:cs typeface="Helvetica"/>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urmeGeometricSans3 Light"/>
            <a:ea typeface="HurmeGeometricSans3 Light"/>
            <a:cs typeface="HurmeGeometricSans3 Light"/>
            <a:sym typeface="HurmeGeometricSans3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b19bcc5-e820-470a-8470-7cbe01431bbd">
      <UserInfo>
        <DisplayName>Eline Meyer</DisplayName>
        <AccountId>14</AccountId>
        <AccountType/>
      </UserInfo>
      <UserInfo>
        <DisplayName>Erik Tveit</DisplayName>
        <AccountId>92</AccountId>
        <AccountType/>
      </UserInfo>
      <UserInfo>
        <DisplayName>Anne Gretteberg Meyer</DisplayName>
        <AccountId>18</AccountId>
        <AccountType/>
      </UserInfo>
    </SharedWithUsers>
    <TaxCatchAll xmlns="6f26e647-edb9-4a66-9e82-d1a7abd976db" xsi:nil="true"/>
    <lcf76f155ced4ddcb4097134ff3c332f xmlns="44f04721-f0ea-45b7-8397-cfa75c45915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A263A21C69A3D142968234D2A2A9E73B" ma:contentTypeVersion="14" ma:contentTypeDescription="Opprett et nytt dokument." ma:contentTypeScope="" ma:versionID="7dc6f952c362f8f0e8f5929d15429506">
  <xsd:schema xmlns:xsd="http://www.w3.org/2001/XMLSchema" xmlns:xs="http://www.w3.org/2001/XMLSchema" xmlns:p="http://schemas.microsoft.com/office/2006/metadata/properties" xmlns:ns2="44f04721-f0ea-45b7-8397-cfa75c45915f" xmlns:ns3="bb19bcc5-e820-470a-8470-7cbe01431bbd" xmlns:ns4="6f26e647-edb9-4a66-9e82-d1a7abd976db" targetNamespace="http://schemas.microsoft.com/office/2006/metadata/properties" ma:root="true" ma:fieldsID="5e3d514db553a67c709acaf7ea5ef93e" ns2:_="" ns3:_="" ns4:_="">
    <xsd:import namespace="44f04721-f0ea-45b7-8397-cfa75c45915f"/>
    <xsd:import namespace="bb19bcc5-e820-470a-8470-7cbe01431bbd"/>
    <xsd:import namespace="6f26e647-edb9-4a66-9e82-d1a7abd976d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4: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f04721-f0ea-45b7-8397-cfa75c4591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Bildemerkelapper" ma:readOnly="false" ma:fieldId="{5cf76f15-5ced-4ddc-b409-7134ff3c332f}" ma:taxonomyMulti="true" ma:sspId="64aef12f-856c-414c-a044-8f2a924dc2f8"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b19bcc5-e820-470a-8470-7cbe01431bbd"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26e647-edb9-4a66-9e82-d1a7abd976d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e439dde-2402-4450-bf35-16606f7b3766}" ma:internalName="TaxCatchAll" ma:showField="CatchAllData" ma:web="bb19bcc5-e820-470a-8470-7cbe01431b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C109E3-DDA0-421B-9149-874ED2492EB4}">
  <ds:schemaRefs>
    <ds:schemaRef ds:uri="http://purl.org/dc/terms/"/>
    <ds:schemaRef ds:uri="http://purl.org/dc/dcmitype/"/>
    <ds:schemaRef ds:uri="http://schemas.microsoft.com/office/2006/documentManagement/types"/>
    <ds:schemaRef ds:uri="http://purl.org/dc/elements/1.1/"/>
    <ds:schemaRef ds:uri="bb19bcc5-e820-470a-8470-7cbe01431bbd"/>
    <ds:schemaRef ds:uri="6f26e647-edb9-4a66-9e82-d1a7abd976db"/>
    <ds:schemaRef ds:uri="http://www.w3.org/XML/1998/namespace"/>
    <ds:schemaRef ds:uri="44f04721-f0ea-45b7-8397-cfa75c45915f"/>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42129DA7-E9DF-4D9B-BB89-52F8B6635C2F}">
  <ds:schemaRefs>
    <ds:schemaRef ds:uri="http://schemas.microsoft.com/sharepoint/v3/contenttype/forms"/>
  </ds:schemaRefs>
</ds:datastoreItem>
</file>

<file path=customXml/itemProps3.xml><?xml version="1.0" encoding="utf-8"?>
<ds:datastoreItem xmlns:ds="http://schemas.openxmlformats.org/officeDocument/2006/customXml" ds:itemID="{0A17897B-7860-49EB-BAEA-AEBA5EB7DF20}"/>
</file>

<file path=docProps/app.xml><?xml version="1.0" encoding="utf-8"?>
<Properties xmlns="http://schemas.openxmlformats.org/officeDocument/2006/extended-properties" xmlns:vt="http://schemas.openxmlformats.org/officeDocument/2006/docPropsVTypes">
  <TotalTime>1957</TotalTime>
  <Words>3576</Words>
  <Application>Microsoft Office PowerPoint</Application>
  <PresentationFormat>Egendefinert</PresentationFormat>
  <Paragraphs>299</Paragraphs>
  <Slides>48</Slides>
  <Notes>2</Notes>
  <HiddenSlides>0</HiddenSlides>
  <MMClips>0</MMClips>
  <ScaleCrop>false</ScaleCrop>
  <HeadingPairs>
    <vt:vector size="6" baseType="variant">
      <vt:variant>
        <vt:lpstr>Brukte skrifter</vt:lpstr>
      </vt:variant>
      <vt:variant>
        <vt:i4>5</vt:i4>
      </vt:variant>
      <vt:variant>
        <vt:lpstr>Tema</vt:lpstr>
      </vt:variant>
      <vt:variant>
        <vt:i4>2</vt:i4>
      </vt:variant>
      <vt:variant>
        <vt:lpstr>Lysbildetitler</vt:lpstr>
      </vt:variant>
      <vt:variant>
        <vt:i4>48</vt:i4>
      </vt:variant>
    </vt:vector>
  </HeadingPairs>
  <TitlesOfParts>
    <vt:vector size="55" baseType="lpstr">
      <vt:lpstr>Arial</vt:lpstr>
      <vt:lpstr>Calibri</vt:lpstr>
      <vt:lpstr>Courier New</vt:lpstr>
      <vt:lpstr>Helvetica Neue</vt:lpstr>
      <vt:lpstr>HurmeGeometricSans3 Light</vt:lpstr>
      <vt:lpstr>2_Black</vt:lpstr>
      <vt:lpstr>3_Black</vt:lpstr>
      <vt:lpstr>PowerPoint-presentasjon</vt:lpstr>
      <vt:lpstr>OM UNDERSØKELSEN</vt:lpstr>
      <vt:lpstr>Bakgrunnsinformasjon om innbyggerne som har besvart undersøkelsen</vt:lpstr>
      <vt:lpstr>Bakgrunnsinformasjon om innbyggerne som har besvart undersøkelsen – 1/2</vt:lpstr>
      <vt:lpstr>Bakgrunnsinformasjon om innbyggerne som har besvart undersøkelsen – 2/2</vt:lpstr>
      <vt:lpstr>Kommentarer til bakgrunnsinformasjonen</vt:lpstr>
      <vt:lpstr>Resultater</vt:lpstr>
      <vt:lpstr>Spørsmål &amp; svar</vt:lpstr>
      <vt:lpstr>17 utsagn. Andelene som er enige i følgende utsagn:</vt:lpstr>
      <vt:lpstr>Andelen som er enige i følgende utsagn:  1. Jeg opplever at jeg har mulighet til å være med å påvirke utviklingen i mitt lokalsamfunn</vt:lpstr>
      <vt:lpstr>Andelen som er enige i følgende utsagn:  1. Jeg opplever at jeg har mulighet til å være med å påvirke utviklingen i mitt lokalsamfunn</vt:lpstr>
      <vt:lpstr>Andelen som er enige i følgende utsagn:  2. Jeg opplever at min kommune er god å vokse opp i</vt:lpstr>
      <vt:lpstr>Andelen som er enige i følgende utsagn:  2. Jeg opplever at min kommune er god å vokse opp i</vt:lpstr>
      <vt:lpstr>Andelen som er enige i følgende utsagn:  3. Vi må satse på bosetting i sentrale områder i min kommune, fremfor spredt bosetting</vt:lpstr>
      <vt:lpstr>Andelen som er enige i følgende utsagn:  3. Vi må satse på bosetting i sentrale områder i min kommune, fremfor spredt bosetting</vt:lpstr>
      <vt:lpstr>Andelen som er enige i følgende utsagn:  4. Det er greit å bygge ned friluftsområder eller marka så lenge det gir plass til boliger og næringsetableringer</vt:lpstr>
      <vt:lpstr>Andelen som er enige i følgende utsagn:  4. Det er greit å bygge ned friluftsområder eller marka så lenge det gir plass til boliger og næringsetableringer</vt:lpstr>
      <vt:lpstr>Andelen som er enige i følgende utsagn:  5. Det bør legges til rette for bygging av flere hytter i min kommune</vt:lpstr>
      <vt:lpstr>Andelen som er enige i følgende utsagn:  5. Det bør legges til rette for bygging av flere hytter i min kommune</vt:lpstr>
      <vt:lpstr>Andelen som er enige i følgende utsagn:  6. Framkommeligheten for syklister og gående bør prioriteres fremfor bilister</vt:lpstr>
      <vt:lpstr>Andelen som er enige i følgende utsagn:  6. Framkommeligheten for syklister og gående bør prioriteres fremfor bilister</vt:lpstr>
      <vt:lpstr>Andelen som er enige i følgende utsagn:  7. Det er viktig for meg å engasjere meg i frivillig arbeid</vt:lpstr>
      <vt:lpstr>Andelen som er enige i følgende utsagn:  7. Det er viktig for meg å engasjere meg i frivillig arbeid</vt:lpstr>
      <vt:lpstr>Andelen som er enige i følgende utsagn:  8. Jeg er ikke bekymret for at min arbeidsplass blir overflødig i framtiden</vt:lpstr>
      <vt:lpstr>Andelen som er enige i følgende utsagn:  8. Jeg er ikke bekymret for at min arbeidsplass blir overflødig i framtiden</vt:lpstr>
      <vt:lpstr>Andelen som er enige i følgende utsagn:  9. Jeg er ikke bekymret for at min arbeidserfaring/kompetanse blir mindre relevant i framtiden</vt:lpstr>
      <vt:lpstr>Andelen som er enige i følgende utsagn:  9. Jeg er ikke bekymret for at min arbeidserfaring/kompetanse blir mindre relevant i framtiden</vt:lpstr>
      <vt:lpstr>Hva mener du må til for at kommunen din skal være et godt sted å bo for framtidige generasjoner? Oppsummering av åpne svar</vt:lpstr>
      <vt:lpstr>Andelen som er enige i følgende utsagn:  10. Jeg tar bærekraftige valg selv når det koster meg mer</vt:lpstr>
      <vt:lpstr>Andelen som er enige i følgende utsagn:  10. Jeg tar bærekraftige valg selv når det koster meg mer</vt:lpstr>
      <vt:lpstr>Andelen som er enige i følgende utsagn:  11. Jeg har tro på at mine bærekraftige valg utgjør en forskjell</vt:lpstr>
      <vt:lpstr>Andelen som er enige i følgende utsagn:  11. Jeg har tro på at mine bærekraftige valg utgjør en forskjell</vt:lpstr>
      <vt:lpstr>Hva mener du er den største klima-/miljøutfordringen for din kommune/region? Oppsummering av åpne svar</vt:lpstr>
      <vt:lpstr>Andelen som er enige i følgende utsagn:  12. Det er viktig for meg at min kommune bidrar til å redusere klimagassutslippene i Norge</vt:lpstr>
      <vt:lpstr>Andelen som er enige i følgende utsagn:  12. Det er viktig for meg at min kommune bidrar til å redusere klimagassutslippene i Norge</vt:lpstr>
      <vt:lpstr>Andelen som er enige i følgende utsagn:  13. Kommunen informerer innbyggerne på en enkel og forståelig måte</vt:lpstr>
      <vt:lpstr>Andelen som er enige i følgende utsagn:  13. Kommunen informerer innbyggerne på en enkel og forståelig måte</vt:lpstr>
      <vt:lpstr>Andelen som er enige i følgende utsagn:  14. Kommunen bruker ressursene (tid og penger) på en god måte</vt:lpstr>
      <vt:lpstr>Andelen som er enige i følgende utsagn:  14. Kommunen bruker ressursene (tid og penger) på en god måte</vt:lpstr>
      <vt:lpstr>Andelen som er enige i følgende utsagn:  15. Jeg har tillitt til kommunepolitikerne</vt:lpstr>
      <vt:lpstr>Andelen som er enige i følgende utsagn:  15. Jeg har tillitt til kommunepolitikerne</vt:lpstr>
      <vt:lpstr>Andelen som er enige i følgende utsagn:  16. Jeg kjenner ikke til barn og unge i min kommune som er forhindret fra å delta på fritidsaktiviteter på grunn av økonomi</vt:lpstr>
      <vt:lpstr>Andelen som er enige i følgende utsagn:  16. Jeg kjenner ikke til barn og unge i min kommune som er forhindret fra å delta på fritidsaktiviteter på grunn av økonomi</vt:lpstr>
      <vt:lpstr>Andelen som er enige i følgende utsagn:  17. Jeg er trygg på at kommunen behandler alle grupper rettferdig, uavhengig av kjønn, funksjonsevne, etnisitet, religion, seksuell orientering o.l.</vt:lpstr>
      <vt:lpstr>Andelen som er enige i følgende utsagn:  17. Jeg er trygg på at kommunen behandler alle grupper rettferdig, uavhengig av kjønn, funksjonsevne, etnisitet, religion, seksuell orientering o.l.</vt:lpstr>
      <vt:lpstr>Oppsummering av avsluttende kommentarer</vt:lpstr>
      <vt:lpstr>Oppsummering og veien videre</vt:lpstr>
      <vt:lpstr>Oppsummering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Anne Gretteberg Meyer</dc:creator>
  <cp:lastModifiedBy>Jordahl Line Nes</cp:lastModifiedBy>
  <cp:revision>5</cp:revision>
  <dcterms:modified xsi:type="dcterms:W3CDTF">2024-06-20T10:07:34Z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0x010100A263A21C69A3D142968234D2A2A9E73B</vt:lpwstr>
  </property>
  <property fmtid="{D5CDD505-2E9C-101B-9397-08002B2CF9AE}" pid="3" name="MediaServiceImageTags">
    <vt:lpwstr/>
  </property>
</Properties>
</file>